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notesMasterIdLst>
    <p:notesMasterId r:id="rId21"/>
  </p:notesMasterIdLst>
  <p:sldIdLst>
    <p:sldId id="264" r:id="rId2"/>
    <p:sldId id="270" r:id="rId3"/>
    <p:sldId id="275" r:id="rId4"/>
    <p:sldId id="265" r:id="rId5"/>
    <p:sldId id="256" r:id="rId6"/>
    <p:sldId id="263" r:id="rId7"/>
    <p:sldId id="258" r:id="rId8"/>
    <p:sldId id="262" r:id="rId9"/>
    <p:sldId id="276" r:id="rId10"/>
    <p:sldId id="274" r:id="rId11"/>
    <p:sldId id="277" r:id="rId12"/>
    <p:sldId id="259" r:id="rId13"/>
    <p:sldId id="257" r:id="rId14"/>
    <p:sldId id="260" r:id="rId15"/>
    <p:sldId id="267" r:id="rId16"/>
    <p:sldId id="261" r:id="rId17"/>
    <p:sldId id="266" r:id="rId18"/>
    <p:sldId id="278" r:id="rId19"/>
    <p:sldId id="273" r:id="rId20"/>
  </p:sldIdLst>
  <p:sldSz cx="9144000" cy="6858000" type="screen4x3"/>
  <p:notesSz cx="6735763" cy="98694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FCE"/>
    <a:srgbClr val="E8ECE9"/>
    <a:srgbClr val="FFF7D9"/>
    <a:srgbClr val="A50021"/>
    <a:srgbClr val="FFF9E1"/>
    <a:srgbClr val="CCFFFF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49" autoAdjust="0"/>
    <p:restoredTop sz="94689" autoAdjust="0"/>
  </p:normalViewPr>
  <p:slideViewPr>
    <p:cSldViewPr>
      <p:cViewPr>
        <p:scale>
          <a:sx n="100" d="100"/>
          <a:sy n="100" d="100"/>
        </p:scale>
        <p:origin x="-2406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YandexDisk\FU\2020\budg_grazdan\budget\&#1050;%20&#1087;&#1088;&#1086;&#1077;&#1082;&#1090;&#1091;%2019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D:\YandexDisk\FU\2020\budg_grazdan\&#1050;%20&#1087;&#1088;&#1086;&#1077;&#1082;&#1090;&#1091;%2019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D:\YandexDisk\FU\2020\budg_grazdan\&#1050;%20&#1087;&#1088;&#1086;&#1077;&#1082;&#1090;&#1091;%2019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YandexDisk\FU\2020\budg_grazdan\budget\&#1050;%20&#1087;&#1088;&#1086;&#1077;&#1082;&#1090;&#1091;%201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YandexDisk\FU\2020\budg_grazdan\budget\&#1050;%20&#1087;&#1088;&#1086;&#1077;&#1082;&#1090;&#1091;%2019-&#1088;&#1072;&#1089;&#1093;&#1086;&#1076;&#1099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YandexDisk\FU\2020\budg_grazdan\budget\&#1050;%20&#1087;&#1088;&#1086;&#1077;&#1082;&#1090;&#1091;%2019-&#1088;&#1072;&#1089;&#1093;&#1086;&#1076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YandexDisk\FU\2020\budg_grazdan\budget\&#1050;%20&#1087;&#1088;&#1086;&#1077;&#1082;&#1090;&#1091;%2019-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1"/>
          <c:order val="0"/>
          <c:tx>
            <c:strRef>
              <c:f>'Все доходы'!$A$26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'Все доходы'!$B$25:$D$25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 </c:v>
                </c:pt>
              </c:strCache>
            </c:strRef>
          </c:cat>
          <c:val>
            <c:numRef>
              <c:f>'Все доходы'!$B$26:$D$26</c:f>
              <c:numCache>
                <c:formatCode>#,##0.0</c:formatCode>
                <c:ptCount val="3"/>
                <c:pt idx="0">
                  <c:v>350276194</c:v>
                </c:pt>
                <c:pt idx="1">
                  <c:v>345938752</c:v>
                </c:pt>
                <c:pt idx="2">
                  <c:v>349251815</c:v>
                </c:pt>
              </c:numCache>
            </c:numRef>
          </c:val>
        </c:ser>
        <c:ser>
          <c:idx val="2"/>
          <c:order val="1"/>
          <c:tx>
            <c:strRef>
              <c:f>'Все доходы'!$A$27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'Все доходы'!$B$25:$D$25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 </c:v>
                </c:pt>
              </c:strCache>
            </c:strRef>
          </c:cat>
          <c:val>
            <c:numRef>
              <c:f>'Все доходы'!$B$27:$D$27</c:f>
              <c:numCache>
                <c:formatCode>#,##0.0</c:formatCode>
                <c:ptCount val="3"/>
                <c:pt idx="0">
                  <c:v>56967106</c:v>
                </c:pt>
                <c:pt idx="1">
                  <c:v>51741848</c:v>
                </c:pt>
                <c:pt idx="2">
                  <c:v>50536585</c:v>
                </c:pt>
              </c:numCache>
            </c:numRef>
          </c:val>
        </c:ser>
        <c:ser>
          <c:idx val="0"/>
          <c:order val="2"/>
          <c:tx>
            <c:strRef>
              <c:f>'Все доходы'!$A$28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'Все доходы'!$B$25:$D$25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 </c:v>
                </c:pt>
              </c:strCache>
            </c:strRef>
          </c:cat>
          <c:val>
            <c:numRef>
              <c:f>'Все доходы'!$B$28:$D$28</c:f>
              <c:numCache>
                <c:formatCode>#,##0.00</c:formatCode>
                <c:ptCount val="3"/>
                <c:pt idx="0">
                  <c:v>691896112.47000003</c:v>
                </c:pt>
                <c:pt idx="1">
                  <c:v>674739389.96000004</c:v>
                </c:pt>
                <c:pt idx="2">
                  <c:v>438645314.62</c:v>
                </c:pt>
              </c:numCache>
            </c:numRef>
          </c:val>
        </c:ser>
        <c:ser>
          <c:idx val="3"/>
          <c:order val="3"/>
          <c:tx>
            <c:strRef>
              <c:f>'Все доходы'!$A$29</c:f>
              <c:strCache>
                <c:ptCount val="1"/>
                <c:pt idx="0">
                  <c:v>Всего доходов: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'Все доходы'!$B$25:$D$25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 </c:v>
                </c:pt>
              </c:strCache>
            </c:strRef>
          </c:cat>
          <c:val>
            <c:numRef>
              <c:f>'Все доходы'!$B$29:$D$29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box"/>
        <c:axId val="83456000"/>
        <c:axId val="83458304"/>
        <c:axId val="0"/>
      </c:bar3DChart>
      <c:catAx>
        <c:axId val="8345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3458304"/>
        <c:crosses val="autoZero"/>
        <c:auto val="1"/>
        <c:lblAlgn val="ctr"/>
        <c:lblOffset val="100"/>
        <c:noMultiLvlLbl val="0"/>
      </c:catAx>
      <c:valAx>
        <c:axId val="8345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34560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Состав собственных доходов на 2020 год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12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416666666666667"/>
          <c:y val="0.26806123184302905"/>
          <c:w val="0.81388888888888888"/>
          <c:h val="0.63931391393481796"/>
        </c:manualLayout>
      </c:layout>
      <c:pie3DChart>
        <c:varyColors val="1"/>
        <c:ser>
          <c:idx val="0"/>
          <c:order val="0"/>
          <c:tx>
            <c:strRef>
              <c:f>'Все доходы'!$B$25</c:f>
              <c:strCache>
                <c:ptCount val="1"/>
                <c:pt idx="0">
                  <c:v>2020 год</c:v>
                </c:pt>
              </c:strCache>
            </c:strRef>
          </c:tx>
          <c:dPt>
            <c:idx val="0"/>
            <c:bubble3D val="0"/>
            <c:explosion val="19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0.20386548556430445"/>
                  <c:y val="4.703892654561284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'Все доходы'!$A$26:$A$27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'Все доходы'!$B$26:$B$27</c:f>
              <c:numCache>
                <c:formatCode>#,##0.0</c:formatCode>
                <c:ptCount val="2"/>
                <c:pt idx="0">
                  <c:v>350276194</c:v>
                </c:pt>
                <c:pt idx="1">
                  <c:v>56967106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7539404203629998E-2"/>
          <c:y val="6.8027301269267208E-3"/>
          <c:w val="0.8995484398210708"/>
          <c:h val="0.77765788911752698"/>
        </c:manualLayout>
      </c:layout>
      <c:bar3DChart>
        <c:barDir val="col"/>
        <c:grouping val="clustered"/>
        <c:varyColors val="0"/>
        <c:ser>
          <c:idx val="2"/>
          <c:order val="0"/>
          <c:tx>
            <c:strRef>
              <c:f>собственные!$B$23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3">
                  <a:shade val="95000"/>
                </a:schemeClr>
              </a:contourClr>
            </a:sp3d>
          </c:spPr>
          <c:invertIfNegative val="0"/>
          <c:cat>
            <c:strRef>
              <c:f>собственные!$C$22:$E$22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собственные!$C$23:$E$23</c:f>
              <c:numCache>
                <c:formatCode>#,##0.0</c:formatCode>
                <c:ptCount val="3"/>
                <c:pt idx="0">
                  <c:v>289752800</c:v>
                </c:pt>
                <c:pt idx="1">
                  <c:v>295547800</c:v>
                </c:pt>
                <c:pt idx="2">
                  <c:v>301458800</c:v>
                </c:pt>
              </c:numCache>
            </c:numRef>
          </c:val>
        </c:ser>
        <c:ser>
          <c:idx val="0"/>
          <c:order val="1"/>
          <c:tx>
            <c:strRef>
              <c:f>собственные!$B$24</c:f>
              <c:strCache>
                <c:ptCount val="1"/>
                <c:pt idx="0">
                  <c:v>Акцизы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cat>
            <c:strRef>
              <c:f>собственные!$C$22:$E$22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собственные!$C$24:$E$24</c:f>
              <c:numCache>
                <c:formatCode>#,##0.0</c:formatCode>
                <c:ptCount val="3"/>
                <c:pt idx="0">
                  <c:v>25988394</c:v>
                </c:pt>
                <c:pt idx="1">
                  <c:v>26975952</c:v>
                </c:pt>
                <c:pt idx="2">
                  <c:v>28028015</c:v>
                </c:pt>
              </c:numCache>
            </c:numRef>
          </c:val>
        </c:ser>
        <c:ser>
          <c:idx val="1"/>
          <c:order val="2"/>
          <c:tx>
            <c:strRef>
              <c:f>собственные!$B$25</c:f>
              <c:strCache>
                <c:ptCount val="1"/>
                <c:pt idx="0">
                  <c:v>Единый налог на вмененный доход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cat>
            <c:strRef>
              <c:f>собственные!$C$22:$E$22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собственные!$C$25:$E$25</c:f>
              <c:numCache>
                <c:formatCode>#,##0.0</c:formatCode>
                <c:ptCount val="3"/>
                <c:pt idx="0">
                  <c:v>14970000</c:v>
                </c:pt>
                <c:pt idx="1">
                  <c:v>3650000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strRef>
              <c:f>собственные!$B$26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4">
                  <a:shade val="95000"/>
                </a:schemeClr>
              </a:contourClr>
            </a:sp3d>
          </c:spPr>
          <c:invertIfNegative val="0"/>
          <c:cat>
            <c:strRef>
              <c:f>собственные!$C$22:$E$22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собственные!$C$26:$E$26</c:f>
              <c:numCache>
                <c:formatCode>#,##0.0</c:formatCode>
                <c:ptCount val="3"/>
                <c:pt idx="0">
                  <c:v>230000</c:v>
                </c:pt>
                <c:pt idx="1">
                  <c:v>230000</c:v>
                </c:pt>
                <c:pt idx="2">
                  <c:v>230000</c:v>
                </c:pt>
              </c:numCache>
            </c:numRef>
          </c:val>
        </c:ser>
        <c:ser>
          <c:idx val="4"/>
          <c:order val="4"/>
          <c:tx>
            <c:strRef>
              <c:f>собственные!$B$27</c:f>
              <c:strCache>
                <c:ptCount val="1"/>
                <c:pt idx="0">
                  <c:v>Доходы от патентной системы налогообложения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5">
                  <a:shade val="95000"/>
                </a:schemeClr>
              </a:contourClr>
            </a:sp3d>
          </c:spPr>
          <c:invertIfNegative val="0"/>
          <c:cat>
            <c:strRef>
              <c:f>собственные!$C$22:$E$22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собственные!$C$27:$E$27</c:f>
              <c:numCache>
                <c:formatCode>#,##0.0</c:formatCode>
                <c:ptCount val="3"/>
                <c:pt idx="0">
                  <c:v>135000</c:v>
                </c:pt>
                <c:pt idx="1">
                  <c:v>135000</c:v>
                </c:pt>
                <c:pt idx="2">
                  <c:v>135000</c:v>
                </c:pt>
              </c:numCache>
            </c:numRef>
          </c:val>
        </c:ser>
        <c:ser>
          <c:idx val="5"/>
          <c:order val="5"/>
          <c:tx>
            <c:strRef>
              <c:f>собственные!$B$28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6">
                  <a:shade val="95000"/>
                </a:schemeClr>
              </a:contourClr>
            </a:sp3d>
          </c:spPr>
          <c:invertIfNegative val="0"/>
          <c:cat>
            <c:strRef>
              <c:f>собственные!$C$22:$E$22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собственные!$C$28:$E$28</c:f>
              <c:numCache>
                <c:formatCode>#,##0.0</c:formatCode>
                <c:ptCount val="3"/>
                <c:pt idx="0">
                  <c:v>5150000</c:v>
                </c:pt>
                <c:pt idx="1">
                  <c:v>5150000</c:v>
                </c:pt>
                <c:pt idx="2">
                  <c:v>5150000</c:v>
                </c:pt>
              </c:numCache>
            </c:numRef>
          </c:val>
        </c:ser>
        <c:ser>
          <c:idx val="6"/>
          <c:order val="6"/>
          <c:tx>
            <c:strRef>
              <c:f>собственные!$B$29</c:f>
              <c:strCache>
                <c:ptCount val="1"/>
                <c:pt idx="0">
                  <c:v>Земельный налог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50000"/>
                    <a:satMod val="300000"/>
                  </a:schemeClr>
                </a:gs>
                <a:gs pos="35000">
                  <a:schemeClr val="accent1">
                    <a:lumMod val="60000"/>
                    <a:tint val="37000"/>
                    <a:satMod val="300000"/>
                  </a:schemeClr>
                </a:gs>
                <a:gs pos="100000">
                  <a:schemeClr val="accent1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lumMod val="60000"/>
                  <a:shade val="95000"/>
                </a:schemeClr>
              </a:contourClr>
            </a:sp3d>
          </c:spPr>
          <c:invertIfNegative val="0"/>
          <c:cat>
            <c:strRef>
              <c:f>собственные!$C$22:$E$22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собственные!$C$29:$E$29</c:f>
              <c:numCache>
                <c:formatCode>#,##0.0</c:formatCode>
                <c:ptCount val="3"/>
                <c:pt idx="0">
                  <c:v>12200000</c:v>
                </c:pt>
                <c:pt idx="1">
                  <c:v>12400000</c:v>
                </c:pt>
                <c:pt idx="2">
                  <c:v>12400000</c:v>
                </c:pt>
              </c:numCache>
            </c:numRef>
          </c:val>
        </c:ser>
        <c:ser>
          <c:idx val="7"/>
          <c:order val="7"/>
          <c:tx>
            <c:strRef>
              <c:f>собственные!$B$30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tint val="50000"/>
                    <a:satMod val="300000"/>
                  </a:schemeClr>
                </a:gs>
                <a:gs pos="35000">
                  <a:schemeClr val="accent2">
                    <a:lumMod val="60000"/>
                    <a:tint val="37000"/>
                    <a:satMod val="300000"/>
                  </a:schemeClr>
                </a:gs>
                <a:gs pos="100000">
                  <a:schemeClr val="accent2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lumMod val="60000"/>
                  <a:shade val="95000"/>
                </a:schemeClr>
              </a:contourClr>
            </a:sp3d>
          </c:spPr>
          <c:invertIfNegative val="0"/>
          <c:cat>
            <c:strRef>
              <c:f>собственные!$C$22:$E$22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собственные!$C$30:$E$30</c:f>
              <c:numCache>
                <c:formatCode>#,##0.0</c:formatCode>
                <c:ptCount val="3"/>
                <c:pt idx="0">
                  <c:v>1850000</c:v>
                </c:pt>
                <c:pt idx="1">
                  <c:v>1850000</c:v>
                </c:pt>
                <c:pt idx="2">
                  <c:v>1850000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6785920"/>
        <c:axId val="96787456"/>
        <c:axId val="0"/>
      </c:bar3DChart>
      <c:catAx>
        <c:axId val="9678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787456"/>
        <c:crosses val="autoZero"/>
        <c:auto val="1"/>
        <c:lblAlgn val="ctr"/>
        <c:lblOffset val="100"/>
        <c:noMultiLvlLbl val="0"/>
      </c:catAx>
      <c:valAx>
        <c:axId val="96787456"/>
        <c:scaling>
          <c:orientation val="minMax"/>
          <c:max val="3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7859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5003588084097764"/>
          <c:y val="6.8027301269267208E-3"/>
          <c:w val="0.6499641191590223"/>
          <c:h val="0.77765788911752698"/>
        </c:manualLayout>
      </c:layout>
      <c:bar3DChart>
        <c:barDir val="col"/>
        <c:grouping val="clustered"/>
        <c:varyColors val="0"/>
        <c:ser>
          <c:idx val="2"/>
          <c:order val="0"/>
          <c:tx>
            <c:strRef>
              <c:f>собственные!$B$44</c:f>
              <c:strCache>
                <c:ptCount val="1"/>
                <c:pt idx="0">
                  <c:v>Аренда земли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3">
                  <a:shade val="95000"/>
                </a:schemeClr>
              </a:contourClr>
            </a:sp3d>
          </c:spPr>
          <c:invertIfNegative val="0"/>
          <c:cat>
            <c:strRef>
              <c:f>собственные!$C$43:$E$43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собственные!$C$44:$E$44</c:f>
              <c:numCache>
                <c:formatCode>#,##0.0</c:formatCode>
                <c:ptCount val="3"/>
                <c:pt idx="0">
                  <c:v>15010500</c:v>
                </c:pt>
                <c:pt idx="1">
                  <c:v>10010500</c:v>
                </c:pt>
                <c:pt idx="2">
                  <c:v>10010500</c:v>
                </c:pt>
              </c:numCache>
            </c:numRef>
          </c:val>
        </c:ser>
        <c:ser>
          <c:idx val="0"/>
          <c:order val="1"/>
          <c:tx>
            <c:strRef>
              <c:f>собственные!$B$45</c:f>
              <c:strCache>
                <c:ptCount val="1"/>
                <c:pt idx="0">
                  <c:v>Аренда имущества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cat>
            <c:strRef>
              <c:f>собственные!$C$43:$E$43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собственные!$C$45:$E$45</c:f>
              <c:numCache>
                <c:formatCode>#,##0.0</c:formatCode>
                <c:ptCount val="3"/>
                <c:pt idx="0">
                  <c:v>8233900</c:v>
                </c:pt>
                <c:pt idx="1">
                  <c:v>8512500</c:v>
                </c:pt>
                <c:pt idx="2">
                  <c:v>8771550</c:v>
                </c:pt>
              </c:numCache>
            </c:numRef>
          </c:val>
        </c:ser>
        <c:ser>
          <c:idx val="1"/>
          <c:order val="2"/>
          <c:tx>
            <c:strRef>
              <c:f>собственные!$B$46</c:f>
              <c:strCache>
                <c:ptCount val="1"/>
                <c:pt idx="0">
                  <c:v>Прочие доходы от имущества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cat>
            <c:strRef>
              <c:f>собственные!$C$43:$E$43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собственные!$C$46:$E$46</c:f>
              <c:numCache>
                <c:formatCode>#,##0.0</c:formatCode>
                <c:ptCount val="3"/>
                <c:pt idx="0">
                  <c:v>5052000</c:v>
                </c:pt>
                <c:pt idx="1">
                  <c:v>5279000</c:v>
                </c:pt>
                <c:pt idx="2">
                  <c:v>5530000</c:v>
                </c:pt>
              </c:numCache>
            </c:numRef>
          </c:val>
        </c:ser>
        <c:ser>
          <c:idx val="3"/>
          <c:order val="3"/>
          <c:tx>
            <c:strRef>
              <c:f>собственные!$B$47</c:f>
              <c:strCache>
                <c:ptCount val="1"/>
                <c:pt idx="0">
                  <c:v>Негативное воздействие на окр.среду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4">
                  <a:shade val="95000"/>
                </a:schemeClr>
              </a:contourClr>
            </a:sp3d>
          </c:spPr>
          <c:invertIfNegative val="0"/>
          <c:cat>
            <c:strRef>
              <c:f>собственные!$C$43:$E$43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собственные!$C$47:$E$47</c:f>
              <c:numCache>
                <c:formatCode>#,##0.0</c:formatCode>
                <c:ptCount val="3"/>
                <c:pt idx="0">
                  <c:v>1060000</c:v>
                </c:pt>
                <c:pt idx="1">
                  <c:v>1060000</c:v>
                </c:pt>
                <c:pt idx="2">
                  <c:v>1060000</c:v>
                </c:pt>
              </c:numCache>
            </c:numRef>
          </c:val>
        </c:ser>
        <c:ser>
          <c:idx val="4"/>
          <c:order val="4"/>
          <c:tx>
            <c:strRef>
              <c:f>собственные!$B$48</c:f>
              <c:strCache>
                <c:ptCount val="1"/>
                <c:pt idx="0">
                  <c:v>Платные услуги и ком.затрат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5">
                  <a:shade val="95000"/>
                </a:schemeClr>
              </a:contourClr>
            </a:sp3d>
          </c:spPr>
          <c:invertIfNegative val="0"/>
          <c:cat>
            <c:strRef>
              <c:f>собственные!$C$43:$E$43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собственные!$C$48:$E$48</c:f>
              <c:numCache>
                <c:formatCode>#,##0.0</c:formatCode>
                <c:ptCount val="3"/>
                <c:pt idx="0">
                  <c:v>15545600</c:v>
                </c:pt>
                <c:pt idx="1">
                  <c:v>16314700</c:v>
                </c:pt>
                <c:pt idx="2">
                  <c:v>17099300</c:v>
                </c:pt>
              </c:numCache>
            </c:numRef>
          </c:val>
        </c:ser>
        <c:ser>
          <c:idx val="5"/>
          <c:order val="5"/>
          <c:tx>
            <c:strRef>
              <c:f>собственные!$B$49</c:f>
              <c:strCache>
                <c:ptCount val="1"/>
                <c:pt idx="0">
                  <c:v>Продажа имущества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6">
                  <a:shade val="95000"/>
                </a:schemeClr>
              </a:contourClr>
            </a:sp3d>
          </c:spPr>
          <c:invertIfNegative val="0"/>
          <c:cat>
            <c:strRef>
              <c:f>собственные!$C$43:$E$43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собственные!$C$49:$E$49</c:f>
              <c:numCache>
                <c:formatCode>#,##0.0</c:formatCode>
                <c:ptCount val="3"/>
                <c:pt idx="0">
                  <c:v>3000000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6"/>
          <c:order val="6"/>
          <c:tx>
            <c:strRef>
              <c:f>собственные!$B$50</c:f>
              <c:strCache>
                <c:ptCount val="1"/>
                <c:pt idx="0">
                  <c:v>Продажа земли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tint val="50000"/>
                    <a:satMod val="300000"/>
                  </a:schemeClr>
                </a:gs>
                <a:gs pos="35000">
                  <a:schemeClr val="accent1">
                    <a:lumMod val="60000"/>
                    <a:tint val="37000"/>
                    <a:satMod val="300000"/>
                  </a:schemeClr>
                </a:gs>
                <a:gs pos="100000">
                  <a:schemeClr val="accent1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lumMod val="60000"/>
                  <a:shade val="95000"/>
                </a:schemeClr>
              </a:contourClr>
            </a:sp3d>
          </c:spPr>
          <c:invertIfNegative val="0"/>
          <c:cat>
            <c:strRef>
              <c:f>собственные!$C$43:$E$43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собственные!$C$50:$E$50</c:f>
              <c:numCache>
                <c:formatCode>#,##0.0</c:formatCode>
                <c:ptCount val="3"/>
                <c:pt idx="0">
                  <c:v>8000000</c:v>
                </c:pt>
                <c:pt idx="1">
                  <c:v>9500000</c:v>
                </c:pt>
                <c:pt idx="2">
                  <c:v>7000000</c:v>
                </c:pt>
              </c:numCache>
            </c:numRef>
          </c:val>
        </c:ser>
        <c:ser>
          <c:idx val="7"/>
          <c:order val="7"/>
          <c:tx>
            <c:strRef>
              <c:f>собственные!$B$51</c:f>
              <c:strCache>
                <c:ptCount val="1"/>
                <c:pt idx="0">
                  <c:v>Штрафы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tint val="50000"/>
                    <a:satMod val="300000"/>
                  </a:schemeClr>
                </a:gs>
                <a:gs pos="35000">
                  <a:schemeClr val="accent2">
                    <a:lumMod val="60000"/>
                    <a:tint val="37000"/>
                    <a:satMod val="300000"/>
                  </a:schemeClr>
                </a:gs>
                <a:gs pos="100000">
                  <a:schemeClr val="accent2">
                    <a:lumMod val="60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lumMod val="60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lumMod val="60000"/>
                  <a:shade val="95000"/>
                </a:schemeClr>
              </a:contourClr>
            </a:sp3d>
          </c:spPr>
          <c:invertIfNegative val="0"/>
          <c:cat>
            <c:strRef>
              <c:f>собственные!$C$43:$E$43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2021 год</c:v>
                </c:pt>
              </c:strCache>
            </c:strRef>
          </c:cat>
          <c:val>
            <c:numRef>
              <c:f>собственные!$C$51:$E$51</c:f>
              <c:numCache>
                <c:formatCode>#,##0.0</c:formatCode>
                <c:ptCount val="3"/>
                <c:pt idx="0">
                  <c:v>1065106</c:v>
                </c:pt>
                <c:pt idx="1">
                  <c:v>1065148</c:v>
                </c:pt>
                <c:pt idx="2">
                  <c:v>1065235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522752"/>
        <c:axId val="46524288"/>
        <c:axId val="0"/>
      </c:bar3DChart>
      <c:catAx>
        <c:axId val="4652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524288"/>
        <c:crosses val="autoZero"/>
        <c:auto val="1"/>
        <c:lblAlgn val="ctr"/>
        <c:lblOffset val="100"/>
        <c:noMultiLvlLbl val="0"/>
      </c:catAx>
      <c:valAx>
        <c:axId val="4652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5227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'Все доходы'!$A$72</c:f>
              <c:strCache>
                <c:ptCount val="1"/>
                <c:pt idx="0">
                  <c:v>Дотации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cat>
            <c:strRef>
              <c:f>'Все доходы'!$B$71:$D$71</c:f>
              <c:strCache>
                <c:ptCount val="3"/>
                <c:pt idx="0">
                  <c:v>2020 год</c:v>
                </c:pt>
                <c:pt idx="1">
                  <c:v> 2021 год</c:v>
                </c:pt>
                <c:pt idx="2">
                  <c:v> 2022 год</c:v>
                </c:pt>
              </c:strCache>
            </c:strRef>
          </c:cat>
          <c:val>
            <c:numRef>
              <c:f>'Все доходы'!$B$72:$D$72</c:f>
              <c:numCache>
                <c:formatCode>#,##0.00</c:formatCode>
                <c:ptCount val="3"/>
                <c:pt idx="0">
                  <c:v>84817820.719999999</c:v>
                </c:pt>
                <c:pt idx="1">
                  <c:v>36552464</c:v>
                </c:pt>
                <c:pt idx="2">
                  <c:v>19019358</c:v>
                </c:pt>
              </c:numCache>
            </c:numRef>
          </c:val>
        </c:ser>
        <c:ser>
          <c:idx val="1"/>
          <c:order val="1"/>
          <c:tx>
            <c:strRef>
              <c:f>'Все доходы'!$A$73</c:f>
              <c:strCache>
                <c:ptCount val="1"/>
                <c:pt idx="0">
                  <c:v>Субсидии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cat>
            <c:strRef>
              <c:f>'Все доходы'!$B$71:$D$71</c:f>
              <c:strCache>
                <c:ptCount val="3"/>
                <c:pt idx="0">
                  <c:v>2020 год</c:v>
                </c:pt>
                <c:pt idx="1">
                  <c:v> 2021 год</c:v>
                </c:pt>
                <c:pt idx="2">
                  <c:v> 2022 год</c:v>
                </c:pt>
              </c:strCache>
            </c:strRef>
          </c:cat>
          <c:val>
            <c:numRef>
              <c:f>'Все доходы'!$B$73:$D$73</c:f>
              <c:numCache>
                <c:formatCode>#,##0.00</c:formatCode>
                <c:ptCount val="3"/>
                <c:pt idx="0">
                  <c:v>189731232.09</c:v>
                </c:pt>
                <c:pt idx="1">
                  <c:v>220959980.30000001</c:v>
                </c:pt>
                <c:pt idx="2">
                  <c:v>1564172.96</c:v>
                </c:pt>
              </c:numCache>
            </c:numRef>
          </c:val>
        </c:ser>
        <c:ser>
          <c:idx val="2"/>
          <c:order val="2"/>
          <c:tx>
            <c:strRef>
              <c:f>'Все доходы'!$A$74</c:f>
              <c:strCache>
                <c:ptCount val="1"/>
                <c:pt idx="0">
                  <c:v>Субвенции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3">
                  <a:shade val="95000"/>
                </a:schemeClr>
              </a:contourClr>
            </a:sp3d>
          </c:spPr>
          <c:invertIfNegative val="0"/>
          <c:cat>
            <c:strRef>
              <c:f>'Все доходы'!$B$71:$D$71</c:f>
              <c:strCache>
                <c:ptCount val="3"/>
                <c:pt idx="0">
                  <c:v>2020 год</c:v>
                </c:pt>
                <c:pt idx="1">
                  <c:v> 2021 год</c:v>
                </c:pt>
                <c:pt idx="2">
                  <c:v> 2022 год</c:v>
                </c:pt>
              </c:strCache>
            </c:strRef>
          </c:cat>
          <c:val>
            <c:numRef>
              <c:f>'Все доходы'!$B$74:$D$74</c:f>
              <c:numCache>
                <c:formatCode>#,##0.00</c:formatCode>
                <c:ptCount val="3"/>
                <c:pt idx="0">
                  <c:v>417347059.66000003</c:v>
                </c:pt>
                <c:pt idx="1">
                  <c:v>417226945.66000003</c:v>
                </c:pt>
                <c:pt idx="2">
                  <c:v>418061783.66000003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6008064"/>
        <c:axId val="116011392"/>
        <c:axId val="0"/>
      </c:bar3DChart>
      <c:catAx>
        <c:axId val="11600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16011392"/>
        <c:crosses val="autoZero"/>
        <c:auto val="1"/>
        <c:lblAlgn val="ctr"/>
        <c:lblOffset val="100"/>
        <c:noMultiLvlLbl val="0"/>
      </c:catAx>
      <c:valAx>
        <c:axId val="116011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11600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255661334271974"/>
          <c:y val="0.44861915050338774"/>
          <c:w val="0.35744341138100577"/>
          <c:h val="0.55138091962212521"/>
        </c:manualLayout>
      </c:layout>
      <c:pie3DChart>
        <c:varyColors val="1"/>
        <c:ser>
          <c:idx val="0"/>
          <c:order val="0"/>
          <c:tx>
            <c:strRef>
              <c:f>Лист2!$C$15</c:f>
              <c:strCache>
                <c:ptCount val="1"/>
                <c:pt idx="0">
                  <c:v>2018,00</c:v>
                </c:pt>
              </c:strCache>
            </c:strRef>
          </c:tx>
          <c:explosion val="37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</c:dPt>
          <c:dPt>
            <c:idx val="4"/>
            <c:bubble3D val="0"/>
            <c:spPr>
              <a:solidFill>
                <a:srgbClr val="CC3300"/>
              </a:solidFill>
            </c:spPr>
          </c:dPt>
          <c:dPt>
            <c:idx val="5"/>
            <c:bubble3D val="0"/>
            <c:spPr>
              <a:solidFill>
                <a:srgbClr val="00B050"/>
              </a:solidFill>
            </c:spPr>
          </c:dPt>
          <c:dPt>
            <c:idx val="7"/>
            <c:bubble3D val="0"/>
            <c:spPr>
              <a:solidFill>
                <a:srgbClr val="FFFF00"/>
              </a:solidFill>
            </c:spPr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Lbls>
            <c:dLbl>
              <c:idx val="0"/>
              <c:layout>
                <c:manualLayout>
                  <c:x val="-7.5098054797589746E-4"/>
                  <c:y val="9.3313847726777518E-2"/>
                </c:manualLayout>
              </c:layout>
              <c:spPr>
                <a:gradFill flip="none" rotWithShape="1">
                  <a:gsLst>
                    <a:gs pos="15000">
                      <a:srgbClr val="00B0F0"/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7882578816023155E-2"/>
                  <c:y val="0.10806276862168554"/>
                </c:manualLayout>
              </c:layout>
              <c:spPr>
                <a:gradFill flip="none" rotWithShape="1">
                  <a:gsLst>
                    <a:gs pos="4000">
                      <a:schemeClr val="accent2"/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592377738650151"/>
                  <c:y val="0.18762466821323515"/>
                </c:manualLayout>
              </c:layout>
              <c:spPr>
                <a:gradFill flip="none" rotWithShape="1">
                  <a:gsLst>
                    <a:gs pos="15000">
                      <a:schemeClr val="accent3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38079257296093588"/>
                  <c:y val="0.25565244362636574"/>
                </c:manualLayout>
              </c:layout>
              <c:spPr>
                <a:gradFill flip="none" rotWithShape="1">
                  <a:gsLst>
                    <a:gs pos="15000">
                      <a:schemeClr val="accent4"/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44117469152730798"/>
                  <c:y val="0.20685040956580975"/>
                </c:manualLayout>
              </c:layout>
              <c:spPr>
                <a:gradFill flip="none" rotWithShape="1">
                  <a:gsLst>
                    <a:gs pos="15000">
                      <a:srgbClr val="FF6D6D"/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47833953786322658"/>
                  <c:y val="0.13749504093338066"/>
                </c:manualLayout>
              </c:layout>
              <c:spPr>
                <a:gradFill flip="none" rotWithShape="1">
                  <a:gsLst>
                    <a:gs pos="15000">
                      <a:srgbClr val="92D050"/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0.49023170357734891"/>
                  <c:y val="-1.1115983176561688E-2"/>
                </c:manualLayout>
              </c:layout>
              <c:spPr>
                <a:gradFill flip="none" rotWithShape="1">
                  <a:gsLst>
                    <a:gs pos="15000">
                      <a:schemeClr val="tx2">
                        <a:lumMod val="40000"/>
                        <a:lumOff val="60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49755471370099624"/>
                  <c:y val="-0.16111813366698952"/>
                </c:manualLayout>
              </c:layout>
              <c:numFmt formatCode="#,##0.00" sourceLinked="0"/>
              <c:spPr>
                <a:gradFill flip="none" rotWithShape="1">
                  <a:gsLst>
                    <a:gs pos="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0.5163313180746133"/>
                  <c:y val="-0.25439837754866579"/>
                </c:manualLayout>
              </c:layout>
              <c:spPr>
                <a:gradFill flip="none" rotWithShape="1">
                  <a:gsLst>
                    <a:gs pos="1500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45890428559963514"/>
                  <c:y val="-0.40332153508252977"/>
                </c:manualLayout>
              </c:layout>
              <c:spPr>
                <a:gradFill flip="none" rotWithShape="1">
                  <a:gsLst>
                    <a:gs pos="1500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21611636797990794"/>
                  <c:y val="-0.39547340503657352"/>
                </c:manualLayout>
              </c:layout>
              <c:spPr>
                <a:gradFill flip="none" rotWithShape="1">
                  <a:gsLst>
                    <a:gs pos="1500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7458517899922683E-3"/>
                  <c:y val="-0.37884841862214064"/>
                </c:manualLayout>
              </c:layout>
              <c:spPr>
                <a:gradFill flip="none" rotWithShape="1">
                  <a:gsLst>
                    <a:gs pos="15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.24009819841446189"/>
                  <c:y val="-0.16460958698657766"/>
                </c:manualLayout>
              </c:layout>
              <c:spPr>
                <a:gradFill flip="none" rotWithShape="1">
                  <a:gsLst>
                    <a:gs pos="15000">
                      <a:schemeClr val="bg2">
                        <a:lumMod val="90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0.2291991866924134"/>
                  <c:y val="-0.34966974356338582"/>
                </c:manualLayout>
              </c:layout>
              <c:spPr>
                <a:gradFill flip="none" rotWithShape="1">
                  <a:gsLst>
                    <a:gs pos="15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.16136785892837305"/>
                  <c:y val="-7.7003437468754201E-3"/>
                </c:manualLayout>
              </c:layout>
              <c:spPr>
                <a:gradFill flip="none" rotWithShape="1">
                  <a:gsLst>
                    <a:gs pos="15000">
                      <a:schemeClr val="accent4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0.18608402628389087"/>
                  <c:y val="-2.0312754763214414E-2"/>
                </c:manualLayout>
              </c:layout>
              <c:spPr>
                <a:gradFill flip="none" rotWithShape="1">
                  <a:gsLst>
                    <a:gs pos="15000">
                      <a:schemeClr val="accent5">
                        <a:lumMod val="40000"/>
                        <a:lumOff val="60000"/>
                        <a:alpha val="81000"/>
                      </a:schemeClr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1"/>
              <c:showVal val="0"/>
              <c:showCatName val="1"/>
              <c:showSerName val="0"/>
              <c:showPercent val="0"/>
              <c:showBubbleSize val="0"/>
            </c:dLbl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c:spPr>
            <c:showLegendKey val="1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Лист2!$B$16:$B$31</c:f>
              <c:strCache>
                <c:ptCount val="16"/>
                <c:pt idx="0">
                  <c:v>"Развитие образования Чугуевского МО" на 2020-2024 годы; 720644285,72 руб. (64,45%)</c:v>
                </c:pt>
                <c:pt idx="1">
                  <c:v>«Развитие культуры Чугуевского МО» на 2020-2027 годы; 72650093,15 руб. (6,5%)</c:v>
                </c:pt>
                <c:pt idx="2">
                  <c:v>«Развитие транспортной инфраструктуры Чугуевского МО» на 2020-2024 годы; 50491617 руб. (4,52%)</c:v>
                </c:pt>
                <c:pt idx="3">
                  <c:v>«Социально-экономическое развитие Чугуевского МО» на 2020-2024 годы; 35281543 руб. (3,16%)</c:v>
                </c:pt>
                <c:pt idx="4">
                  <c:v>«Развитие физической культуры, спорта и туризма в Чугуевском МО» на 2020-2027 годы; 70776365,2 руб. (6,33%)</c:v>
                </c:pt>
                <c:pt idx="5">
                  <c:v>«Обеспечение доступным жильем и качественными услугами жилищно-коммунального хозяйства населения Чугуевского МО» на 2020-2024 годы; 27962167 руб. (2,5%)</c:v>
                </c:pt>
                <c:pt idx="6">
                  <c:v>«Энергосбережение и энергетическая эффективность Чугуевского МО» на 2020-2024 годы; 9948300 руб. (0,89%)</c:v>
                </c:pt>
                <c:pt idx="7">
                  <c:v>«Благоустройство Чугуевского МО» на 2020-2024 годы; 24304056,74 руб. (2,17%)</c:v>
                </c:pt>
                <c:pt idx="8">
                  <c:v>«Комплексные меры по профилактике правонарушений на территории Чугуевского МО» на 2020-2024 годы; 2087338 руб. (0,19%)</c:v>
                </c:pt>
                <c:pt idx="9">
                  <c:v>«Материально-техническое обеспечение органов местного самоуправления Чугуевского МО» на 2020-2024 годы; 26264400 руб. (2,35%)</c:v>
                </c:pt>
                <c:pt idx="10">
                  <c:v>«Информационное общество Чугуевского МО» на 2020-2024 годы; 5600000 руб. (0,5%)</c:v>
                </c:pt>
                <c:pt idx="11">
                  <c:v>«Развитие муниципальной службы в Чугуевском МО» на 2020-2024 годы; 3150000 руб. (0,28%)</c:v>
                </c:pt>
                <c:pt idx="12">
                  <c:v>«О противодействии коррупции в Чугуевском муниципальном округе» на 2020-2024 годы; 50000 руб. (0%)</c:v>
                </c:pt>
                <c:pt idx="13">
                  <c:v>«Защита населения и территории Чугуевского МО от ЧС природного и техногенного характера и обеспечение пожарной безопасности..» на 2020-2024 годы; 2023540 руб. (0,18%)</c:v>
                </c:pt>
                <c:pt idx="14">
                  <c:v>«Комплексные меры по профилактике терроризма и экстремизма на территории Чугуевского МО» на 2020-2024 годы; 30350 руб. (0%)</c:v>
                </c:pt>
                <c:pt idx="15">
                  <c:v>Непрограммные направления деятельности органов местного самоуправления; 66875356,66 руб. (5,98%)</c:v>
                </c:pt>
              </c:strCache>
            </c:strRef>
          </c:cat>
          <c:val>
            <c:numRef>
              <c:f>Лист2!$C$16:$C$31</c:f>
              <c:numCache>
                <c:formatCode>#,##0.00</c:formatCode>
                <c:ptCount val="16"/>
                <c:pt idx="0">
                  <c:v>720644285.72000003</c:v>
                </c:pt>
                <c:pt idx="1">
                  <c:v>72650093.150000006</c:v>
                </c:pt>
                <c:pt idx="2">
                  <c:v>50491617</c:v>
                </c:pt>
                <c:pt idx="3">
                  <c:v>35281543</c:v>
                </c:pt>
                <c:pt idx="4">
                  <c:v>70776365.200000003</c:v>
                </c:pt>
                <c:pt idx="5">
                  <c:v>27962167</c:v>
                </c:pt>
                <c:pt idx="6">
                  <c:v>9948300</c:v>
                </c:pt>
                <c:pt idx="7">
                  <c:v>24304056.739999998</c:v>
                </c:pt>
                <c:pt idx="8">
                  <c:v>2087338</c:v>
                </c:pt>
                <c:pt idx="9">
                  <c:v>26264400</c:v>
                </c:pt>
                <c:pt idx="10">
                  <c:v>5600000</c:v>
                </c:pt>
                <c:pt idx="11">
                  <c:v>3150000</c:v>
                </c:pt>
                <c:pt idx="12">
                  <c:v>50000</c:v>
                </c:pt>
                <c:pt idx="13">
                  <c:v>2023540</c:v>
                </c:pt>
                <c:pt idx="14">
                  <c:v>30350</c:v>
                </c:pt>
                <c:pt idx="15">
                  <c:v>66875356.659999996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 </a:t>
            </a:r>
          </a:p>
        </c:rich>
      </c:tx>
      <c:layout>
        <c:manualLayout>
          <c:xMode val="edge"/>
          <c:yMode val="edge"/>
          <c:x val="0.24212476837554045"/>
          <c:y val="0.63455529826330281"/>
        </c:manualLayout>
      </c:layout>
      <c:overlay val="0"/>
      <c:spPr>
        <a:noFill/>
        <a:ln w="25400">
          <a:noFill/>
        </a:ln>
      </c:spPr>
    </c:title>
    <c:autoTitleDeleted val="0"/>
    <c:view3D>
      <c:rotX val="30"/>
      <c:rotY val="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39673232335322"/>
          <c:y val="0.36734447298853529"/>
          <c:w val="0.57744205167125195"/>
          <c:h val="0.61171367310598368"/>
        </c:manualLayout>
      </c:layout>
      <c:pie3DChart>
        <c:varyColors val="1"/>
        <c:ser>
          <c:idx val="0"/>
          <c:order val="0"/>
          <c:tx>
            <c:strRef>
              <c:f>Лист2!$C$1</c:f>
              <c:strCache>
                <c:ptCount val="1"/>
                <c:pt idx="0">
                  <c:v>2018</c:v>
                </c:pt>
              </c:strCache>
            </c:strRef>
          </c:tx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</c:dPt>
          <c:dPt>
            <c:idx val="5"/>
            <c:bubble3D val="0"/>
            <c:spPr>
              <a:solidFill>
                <a:srgbClr val="339966"/>
              </a:solidFill>
              <a:ln w="25400">
                <a:noFill/>
              </a:ln>
            </c:spPr>
          </c:dPt>
          <c:dLbls>
            <c:dLbl>
              <c:idx val="0"/>
              <c:layout>
                <c:manualLayout>
                  <c:x val="0.15196798685112173"/>
                  <c:y val="-0.2726711365655896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640483946252471E-2"/>
                  <c:y val="-0.185543510513012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9649757110729996E-2"/>
                  <c:y val="-4.64559011330702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5374830119078436E-2"/>
                  <c:y val="-5.51579841758614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7274697045847993E-2"/>
                  <c:y val="6.45019931760422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3182392954795497"/>
                  <c:y val="-6.50181933974876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12980735200135904"/>
                  <c:y val="-0.184830366103616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1169291394317887"/>
                  <c:y val="-0.2318083139807012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5.4815007001479746E-2"/>
                  <c:y val="-0.3077932053337568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8334670797404199E-2"/>
                  <c:y val="-0.3668557967768710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.17927926087682527"/>
                  <c:y val="-0.316954249452108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.21777650245850216"/>
                  <c:y val="-0.184252720533484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Лист2!$B$2:$B$10</c:f>
              <c:strCache>
                <c:ptCount val="9"/>
                <c:pt idx="0">
                  <c:v>Общегосударственные вопросы; 132999299 руб. (11,9%)</c:v>
                </c:pt>
                <c:pt idx="1">
                  <c:v>Национальная безопасность и правоохранительная деятельность; 2023540 руб. (0,2%)</c:v>
                </c:pt>
                <c:pt idx="2">
                  <c:v>Национальная экономика; 54924428 руб. (4,9%)</c:v>
                </c:pt>
                <c:pt idx="3">
                  <c:v>Жилищно-коммунальное хозяйство; 39302776,4 руб. (3,5%)</c:v>
                </c:pt>
                <c:pt idx="4">
                  <c:v>Образование; 713120210,72 руб. (63,8%)</c:v>
                </c:pt>
                <c:pt idx="5">
                  <c:v>Культура, кинематография; 48459026,15 руб. (4,3%)</c:v>
                </c:pt>
                <c:pt idx="6">
                  <c:v>Социальная политика; 55623767 руб. (5%)</c:v>
                </c:pt>
                <c:pt idx="7">
                  <c:v>Физическая культура и спорт; 70626365,2 руб. (6,3%)</c:v>
                </c:pt>
                <c:pt idx="8">
                  <c:v>Средства массовой информации; 1060000 руб. (0,1%)</c:v>
                </c:pt>
              </c:strCache>
            </c:strRef>
          </c:cat>
          <c:val>
            <c:numRef>
              <c:f>Лист2!$C$2:$C$10</c:f>
              <c:numCache>
                <c:formatCode>#,##0.00</c:formatCode>
                <c:ptCount val="9"/>
                <c:pt idx="0">
                  <c:v>132999299</c:v>
                </c:pt>
                <c:pt idx="1">
                  <c:v>2023540</c:v>
                </c:pt>
                <c:pt idx="2">
                  <c:v>54924428</c:v>
                </c:pt>
                <c:pt idx="3">
                  <c:v>39302776.399999999</c:v>
                </c:pt>
                <c:pt idx="4">
                  <c:v>713120210.72000003</c:v>
                </c:pt>
                <c:pt idx="5">
                  <c:v>48459026.149999999</c:v>
                </c:pt>
                <c:pt idx="6">
                  <c:v>55623767</c:v>
                </c:pt>
                <c:pt idx="7">
                  <c:v>70626365.200000003</c:v>
                </c:pt>
                <c:pt idx="8">
                  <c:v>1060000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986440677966097"/>
          <c:y val="1.1281019090776237E-2"/>
          <c:w val="0.69770621468926552"/>
          <c:h val="0.5999028547374109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Лист2!$A$105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Лист2!$B$105:$D$105</c:f>
              <c:numCache>
                <c:formatCode>#,##0.00</c:formatCode>
                <c:ptCount val="3"/>
                <c:pt idx="0">
                  <c:v>132999299</c:v>
                </c:pt>
                <c:pt idx="1">
                  <c:v>110819776.48999999</c:v>
                </c:pt>
                <c:pt idx="2">
                  <c:v>103441501</c:v>
                </c:pt>
              </c:numCache>
            </c:numRef>
          </c:val>
        </c:ser>
        <c:ser>
          <c:idx val="2"/>
          <c:order val="1"/>
          <c:tx>
            <c:strRef>
              <c:f>Лист2!$A$106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rgbClr val="FEDFCE"/>
            </a:solidFill>
          </c:spPr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Лист2!$B$106:$D$106</c:f>
              <c:numCache>
                <c:formatCode>#,##0.00</c:formatCode>
                <c:ptCount val="3"/>
                <c:pt idx="0">
                  <c:v>2023540</c:v>
                </c:pt>
                <c:pt idx="1">
                  <c:v>1065000</c:v>
                </c:pt>
                <c:pt idx="2">
                  <c:v>915000</c:v>
                </c:pt>
              </c:numCache>
            </c:numRef>
          </c:val>
        </c:ser>
        <c:ser>
          <c:idx val="3"/>
          <c:order val="2"/>
          <c:tx>
            <c:strRef>
              <c:f>Лист2!$A$107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Лист2!$B$107:$D$107</c:f>
              <c:numCache>
                <c:formatCode>#,##0.00</c:formatCode>
                <c:ptCount val="3"/>
                <c:pt idx="0">
                  <c:v>54924428</c:v>
                </c:pt>
                <c:pt idx="1">
                  <c:v>30401986</c:v>
                </c:pt>
                <c:pt idx="2">
                  <c:v>31454049</c:v>
                </c:pt>
              </c:numCache>
            </c:numRef>
          </c:val>
        </c:ser>
        <c:ser>
          <c:idx val="4"/>
          <c:order val="3"/>
          <c:tx>
            <c:strRef>
              <c:f>Лист2!$A$108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Лист2!$B$108:$D$108</c:f>
              <c:numCache>
                <c:formatCode>#,##0.00</c:formatCode>
                <c:ptCount val="3"/>
                <c:pt idx="0">
                  <c:v>39302776.399999999</c:v>
                </c:pt>
                <c:pt idx="1">
                  <c:v>14265879.66</c:v>
                </c:pt>
                <c:pt idx="2">
                  <c:v>17081279.66</c:v>
                </c:pt>
              </c:numCache>
            </c:numRef>
          </c:val>
        </c:ser>
        <c:ser>
          <c:idx val="5"/>
          <c:order val="4"/>
          <c:tx>
            <c:strRef>
              <c:f>Лист2!$A$109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Лист2!$B$109:$D$109</c:f>
              <c:numCache>
                <c:formatCode>#,##0.00</c:formatCode>
                <c:ptCount val="3"/>
                <c:pt idx="0">
                  <c:v>713120210.72000003</c:v>
                </c:pt>
                <c:pt idx="1">
                  <c:v>743289407.50999999</c:v>
                </c:pt>
                <c:pt idx="2">
                  <c:v>573446614</c:v>
                </c:pt>
              </c:numCache>
            </c:numRef>
          </c:val>
        </c:ser>
        <c:ser>
          <c:idx val="6"/>
          <c:order val="5"/>
          <c:tx>
            <c:strRef>
              <c:f>Лист2!$A$110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Лист2!$B$110:$D$110</c:f>
              <c:numCache>
                <c:formatCode>#,##0.00</c:formatCode>
                <c:ptCount val="3"/>
                <c:pt idx="0">
                  <c:v>48459026.149999999</c:v>
                </c:pt>
                <c:pt idx="1">
                  <c:v>34203933</c:v>
                </c:pt>
                <c:pt idx="2">
                  <c:v>31677654</c:v>
                </c:pt>
              </c:numCache>
            </c:numRef>
          </c:val>
        </c:ser>
        <c:ser>
          <c:idx val="7"/>
          <c:order val="6"/>
          <c:tx>
            <c:strRef>
              <c:f>Лист2!$A$111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Лист2!$B$111:$D$111</c:f>
              <c:numCache>
                <c:formatCode>#,##0.00</c:formatCode>
                <c:ptCount val="3"/>
                <c:pt idx="0">
                  <c:v>55623767</c:v>
                </c:pt>
                <c:pt idx="1">
                  <c:v>55991396.299999997</c:v>
                </c:pt>
                <c:pt idx="2">
                  <c:v>56687616.960000001</c:v>
                </c:pt>
              </c:numCache>
            </c:numRef>
          </c:val>
        </c:ser>
        <c:ser>
          <c:idx val="8"/>
          <c:order val="7"/>
          <c:tx>
            <c:strRef>
              <c:f>Лист2!$A$112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Лист2!$B$112:$D$112</c:f>
              <c:numCache>
                <c:formatCode>#,##0.00</c:formatCode>
                <c:ptCount val="3"/>
                <c:pt idx="0">
                  <c:v>70626365.200000003</c:v>
                </c:pt>
                <c:pt idx="1">
                  <c:v>70426711</c:v>
                </c:pt>
                <c:pt idx="2">
                  <c:v>1380000</c:v>
                </c:pt>
              </c:numCache>
            </c:numRef>
          </c:val>
        </c:ser>
        <c:ser>
          <c:idx val="9"/>
          <c:order val="8"/>
          <c:tx>
            <c:strRef>
              <c:f>Лист2!$A$113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Лист2!$B$113:$D$113</c:f>
              <c:numCache>
                <c:formatCode>#,##0.00</c:formatCode>
                <c:ptCount val="3"/>
                <c:pt idx="0">
                  <c:v>1060000</c:v>
                </c:pt>
                <c:pt idx="1">
                  <c:v>850000</c:v>
                </c:pt>
                <c:pt idx="2">
                  <c:v>850000</c:v>
                </c:pt>
              </c:numCache>
            </c:numRef>
          </c:val>
        </c:ser>
        <c:ser>
          <c:idx val="10"/>
          <c:order val="9"/>
          <c:tx>
            <c:strRef>
              <c:f>Лист2!$A$114</c:f>
              <c:strCache>
                <c:ptCount val="1"/>
                <c:pt idx="0">
                  <c:v>ИТОГО РАСХОДОВ</c:v>
                </c:pt>
              </c:strCache>
            </c:strRef>
          </c:tx>
          <c:invertIfNegative val="0"/>
          <c:cat>
            <c:strRef>
              <c:f>Лист2!$B$104:$D$104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Лист2!$B$114:$D$114</c:f>
              <c:numCache>
                <c:formatCode>0.00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7487488"/>
        <c:axId val="97490816"/>
        <c:axId val="0"/>
      </c:bar3DChart>
      <c:catAx>
        <c:axId val="97487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97490816"/>
        <c:crosses val="autoZero"/>
        <c:auto val="1"/>
        <c:lblAlgn val="ctr"/>
        <c:lblOffset val="100"/>
        <c:noMultiLvlLbl val="0"/>
      </c:catAx>
      <c:valAx>
        <c:axId val="97490816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9748748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D6C60-260D-4F76-AC78-E6D1A0C7D558}" type="doc">
      <dgm:prSet loTypeId="urn:microsoft.com/office/officeart/2005/8/layout/matrix1" loCatId="matrix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1B26ACF-367B-425A-BD45-0D952E92A0CD}">
      <dgm:prSet phldrT="[Текст]" custT="1"/>
      <dgm:spPr/>
      <dgm:t>
        <a:bodyPr/>
        <a:lstStyle/>
        <a:p>
          <a:r>
            <a:rPr lang="ru-RU" sz="16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бюджета </a:t>
          </a:r>
          <a:r>
            <a:rPr lang="ru-RU" sz="1600" b="1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Чугуевского муниципального округа 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B28E10-A335-45E2-9952-B6AB39BA3F92}" type="parTrans" cxnId="{8276E874-A0F9-4FFC-BE88-267A94863806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F3EE34-7E2A-470F-8F63-83AE04DCA8EE}" type="sibTrans" cxnId="{8276E874-A0F9-4FFC-BE88-267A94863806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0F94C7-00CC-4168-B550-EF84892C7A8D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Безусловное исполнение действующих расходных обязательств, завершение принятых решений в рамках 2019 года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A9EF7-ED2E-44A6-A55B-387DF7FBDD20}" type="parTrans" cxnId="{288B31F9-D2B9-466D-BBF3-25575E7243E6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DC4584-3546-4780-8BE8-508B537D5C31}" type="sibTrans" cxnId="{288B31F9-D2B9-466D-BBF3-25575E7243E6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180FAC-BD35-48F7-845F-EE028A7BFA26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Расходы на реализацию  муниципальных и региональных проектов в целях достижения показателей национальных проектов, утвержденных «майскими» указами Президента РФ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9A82E8-E6BC-4D03-B649-03B48C524BEC}" type="parTrans" cxnId="{4A557EA1-1C1B-40A4-9441-0720D1BFE918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9AE766-D1B2-4DCD-A9C7-452EBD537317}" type="sibTrans" cxnId="{4A557EA1-1C1B-40A4-9441-0720D1BFE918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2CF04A-94E1-400B-8B09-20E3F34CB267}">
      <dgm:prSet phldrT="[Текст]" phldr="1"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169416-297C-4973-8A0F-781D0927BF0B}" type="parTrans" cxnId="{A178CEF2-2C59-46CC-800B-DB4E59447036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D4570E-4237-414B-9A6C-8F6077CE1856}" type="sibTrans" cxnId="{A178CEF2-2C59-46CC-800B-DB4E59447036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574D92-85FD-487D-BAB4-18AE7A7D294F}">
      <dgm:prSet phldrT="[Текст]" phldr="1"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E883F8-BE80-456E-9299-5516173D1948}" type="parTrans" cxnId="{FCC26514-80EE-4EFD-A9EE-E078858CE7D9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99F500-D835-42F1-85D2-141CCF31E3D1}" type="sibTrans" cxnId="{FCC26514-80EE-4EFD-A9EE-E078858CE7D9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398BAC-1307-42D1-8127-8F950989C7B1}">
      <dgm:prSet custT="1"/>
      <dgm:spPr/>
      <dgm:t>
        <a:bodyPr/>
        <a:lstStyle/>
        <a:p>
          <a:r>
            <a:rPr lang="ru-RU" sz="13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проекта бюджета на трехлетний период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A8ABD7-AF59-4AB4-B089-763758B6717F}" type="parTrans" cxnId="{7C23505C-6CD3-44C7-B936-55AE74F2AE2D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82DE65-90E1-4FE4-96C3-8CE62334AC9D}" type="sibTrans" cxnId="{7C23505C-6CD3-44C7-B936-55AE74F2AE2D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B934E8-40DE-46C3-92D2-71A153200725}">
      <dgm:prSet custT="1"/>
      <dgm:spPr/>
      <dgm:t>
        <a:bodyPr/>
        <a:lstStyle/>
        <a:p>
          <a:r>
            <a:rPr lang="ru-RU" sz="13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расходов в рамках 15 муниципальных программ, предусматривающих достижение установленных целевых индикаторов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390FC3-BA27-4049-B9D6-E0B46FDF39C7}" type="parTrans" cxnId="{868EDB19-2B30-4E8E-BD8E-C232B7DE4241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E83D7B-BE6E-4594-9876-CD86E3B6EC5A}" type="sibTrans" cxnId="{868EDB19-2B30-4E8E-BD8E-C232B7DE4241}">
      <dgm:prSet/>
      <dgm:spPr/>
      <dgm:t>
        <a:bodyPr/>
        <a:lstStyle/>
        <a:p>
          <a:endParaRPr lang="ru-RU" sz="13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BF2BD-5D85-41A1-AC4B-93F1E60D2177}" type="pres">
      <dgm:prSet presAssocID="{900D6C60-260D-4F76-AC78-E6D1A0C7D558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1597F6-C6D6-44E6-AD0B-A0EC3E069CBF}" type="pres">
      <dgm:prSet presAssocID="{900D6C60-260D-4F76-AC78-E6D1A0C7D558}" presName="matrix" presStyleCnt="0"/>
      <dgm:spPr/>
      <dgm:t>
        <a:bodyPr/>
        <a:lstStyle/>
        <a:p>
          <a:endParaRPr lang="ru-RU"/>
        </a:p>
      </dgm:t>
    </dgm:pt>
    <dgm:pt modelId="{4F65B469-D459-4E86-9F92-D7D9CBC1FAC4}" type="pres">
      <dgm:prSet presAssocID="{900D6C60-260D-4F76-AC78-E6D1A0C7D558}" presName="tile1" presStyleLbl="node1" presStyleIdx="0" presStyleCnt="4" custLinFactNeighborX="-3949" custLinFactNeighborY="776"/>
      <dgm:spPr/>
      <dgm:t>
        <a:bodyPr/>
        <a:lstStyle/>
        <a:p>
          <a:endParaRPr lang="ru-RU"/>
        </a:p>
      </dgm:t>
    </dgm:pt>
    <dgm:pt modelId="{E412E15E-8AFC-4E42-9CE7-A28F0042D524}" type="pres">
      <dgm:prSet presAssocID="{900D6C60-260D-4F76-AC78-E6D1A0C7D55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8697E2-1117-496A-8B20-E8E4FC01C873}" type="pres">
      <dgm:prSet presAssocID="{900D6C60-260D-4F76-AC78-E6D1A0C7D558}" presName="tile2" presStyleLbl="node1" presStyleIdx="1" presStyleCnt="4"/>
      <dgm:spPr/>
      <dgm:t>
        <a:bodyPr/>
        <a:lstStyle/>
        <a:p>
          <a:endParaRPr lang="ru-RU"/>
        </a:p>
      </dgm:t>
    </dgm:pt>
    <dgm:pt modelId="{BB34BE8D-86A3-445B-ACDC-7C1F35453CD3}" type="pres">
      <dgm:prSet presAssocID="{900D6C60-260D-4F76-AC78-E6D1A0C7D55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6E34F-93C7-4053-8559-68C6607AC2E4}" type="pres">
      <dgm:prSet presAssocID="{900D6C60-260D-4F76-AC78-E6D1A0C7D558}" presName="tile3" presStyleLbl="node1" presStyleIdx="2" presStyleCnt="4"/>
      <dgm:spPr/>
      <dgm:t>
        <a:bodyPr/>
        <a:lstStyle/>
        <a:p>
          <a:endParaRPr lang="ru-RU"/>
        </a:p>
      </dgm:t>
    </dgm:pt>
    <dgm:pt modelId="{D39EAA1B-ED16-409F-BB0B-A1975E7C2E03}" type="pres">
      <dgm:prSet presAssocID="{900D6C60-260D-4F76-AC78-E6D1A0C7D55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1B42BD-50B3-429C-B395-066B92EE99C6}" type="pres">
      <dgm:prSet presAssocID="{900D6C60-260D-4F76-AC78-E6D1A0C7D558}" presName="tile4" presStyleLbl="node1" presStyleIdx="3" presStyleCnt="4"/>
      <dgm:spPr/>
      <dgm:t>
        <a:bodyPr/>
        <a:lstStyle/>
        <a:p>
          <a:endParaRPr lang="ru-RU"/>
        </a:p>
      </dgm:t>
    </dgm:pt>
    <dgm:pt modelId="{7B1D568F-A1A2-48FE-9168-4ACB31C987A6}" type="pres">
      <dgm:prSet presAssocID="{900D6C60-260D-4F76-AC78-E6D1A0C7D55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3B57C7-45D3-467C-B0E2-29F287CBBD52}" type="pres">
      <dgm:prSet presAssocID="{900D6C60-260D-4F76-AC78-E6D1A0C7D558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8276E874-A0F9-4FFC-BE88-267A94863806}" srcId="{900D6C60-260D-4F76-AC78-E6D1A0C7D558}" destId="{E1B26ACF-367B-425A-BD45-0D952E92A0CD}" srcOrd="0" destOrd="0" parTransId="{48B28E10-A335-45E2-9952-B6AB39BA3F92}" sibTransId="{F2F3EE34-7E2A-470F-8F63-83AE04DCA8EE}"/>
    <dgm:cxn modelId="{7C23505C-6CD3-44C7-B936-55AE74F2AE2D}" srcId="{E1B26ACF-367B-425A-BD45-0D952E92A0CD}" destId="{24398BAC-1307-42D1-8127-8F950989C7B1}" srcOrd="1" destOrd="0" parTransId="{87A8ABD7-AF59-4AB4-B089-763758B6717F}" sibTransId="{3682DE65-90E1-4FE4-96C3-8CE62334AC9D}"/>
    <dgm:cxn modelId="{DFFFE51E-4A40-4FFE-AA0E-EDB2E81417D6}" type="presOf" srcId="{DCB934E8-40DE-46C3-92D2-71A153200725}" destId="{FCD6E34F-93C7-4053-8559-68C6607AC2E4}" srcOrd="0" destOrd="0" presId="urn:microsoft.com/office/officeart/2005/8/layout/matrix1"/>
    <dgm:cxn modelId="{868EDB19-2B30-4E8E-BD8E-C232B7DE4241}" srcId="{E1B26ACF-367B-425A-BD45-0D952E92A0CD}" destId="{DCB934E8-40DE-46C3-92D2-71A153200725}" srcOrd="2" destOrd="0" parTransId="{E6390FC3-BA27-4049-B9D6-E0B46FDF39C7}" sibTransId="{C1E83D7B-BE6E-4594-9876-CD86E3B6EC5A}"/>
    <dgm:cxn modelId="{787DA70A-7DD0-477E-B102-AFF73E073610}" type="presOf" srcId="{AE180FAC-BD35-48F7-845F-EE028A7BFA26}" destId="{111B42BD-50B3-429C-B395-066B92EE99C6}" srcOrd="0" destOrd="0" presId="urn:microsoft.com/office/officeart/2005/8/layout/matrix1"/>
    <dgm:cxn modelId="{C71BC3E9-462F-4227-B413-C2E71329D783}" type="presOf" srcId="{AE180FAC-BD35-48F7-845F-EE028A7BFA26}" destId="{7B1D568F-A1A2-48FE-9168-4ACB31C987A6}" srcOrd="1" destOrd="0" presId="urn:microsoft.com/office/officeart/2005/8/layout/matrix1"/>
    <dgm:cxn modelId="{501F0E5F-46A5-4684-9DC9-A0C53F7E4340}" type="presOf" srcId="{900D6C60-260D-4F76-AC78-E6D1A0C7D558}" destId="{637BF2BD-5D85-41A1-AC4B-93F1E60D2177}" srcOrd="0" destOrd="0" presId="urn:microsoft.com/office/officeart/2005/8/layout/matrix1"/>
    <dgm:cxn modelId="{418D70D6-6ED3-481A-9AAC-6FD72186D829}" type="presOf" srcId="{E1B26ACF-367B-425A-BD45-0D952E92A0CD}" destId="{BE3B57C7-45D3-467C-B0E2-29F287CBBD52}" srcOrd="0" destOrd="0" presId="urn:microsoft.com/office/officeart/2005/8/layout/matrix1"/>
    <dgm:cxn modelId="{A178CEF2-2C59-46CC-800B-DB4E59447036}" srcId="{E1B26ACF-367B-425A-BD45-0D952E92A0CD}" destId="{642CF04A-94E1-400B-8B09-20E3F34CB267}" srcOrd="4" destOrd="0" parTransId="{EB169416-297C-4973-8A0F-781D0927BF0B}" sibTransId="{E3D4570E-4237-414B-9A6C-8F6077CE1856}"/>
    <dgm:cxn modelId="{FCC26514-80EE-4EFD-A9EE-E078858CE7D9}" srcId="{E1B26ACF-367B-425A-BD45-0D952E92A0CD}" destId="{9D574D92-85FD-487D-BAB4-18AE7A7D294F}" srcOrd="5" destOrd="0" parTransId="{8CE883F8-BE80-456E-9299-5516173D1948}" sibTransId="{7C99F500-D835-42F1-85D2-141CCF31E3D1}"/>
    <dgm:cxn modelId="{A113D46D-68E0-4DF1-B7ED-11E70E63C953}" type="presOf" srcId="{24398BAC-1307-42D1-8127-8F950989C7B1}" destId="{B78697E2-1117-496A-8B20-E8E4FC01C873}" srcOrd="0" destOrd="0" presId="urn:microsoft.com/office/officeart/2005/8/layout/matrix1"/>
    <dgm:cxn modelId="{288B31F9-D2B9-466D-BBF3-25575E7243E6}" srcId="{E1B26ACF-367B-425A-BD45-0D952E92A0CD}" destId="{B00F94C7-00CC-4168-B550-EF84892C7A8D}" srcOrd="0" destOrd="0" parTransId="{790A9EF7-ED2E-44A6-A55B-387DF7FBDD20}" sibTransId="{CCDC4584-3546-4780-8BE8-508B537D5C31}"/>
    <dgm:cxn modelId="{4A557EA1-1C1B-40A4-9441-0720D1BFE918}" srcId="{E1B26ACF-367B-425A-BD45-0D952E92A0CD}" destId="{AE180FAC-BD35-48F7-845F-EE028A7BFA26}" srcOrd="3" destOrd="0" parTransId="{449A82E8-E6BC-4D03-B649-03B48C524BEC}" sibTransId="{249AE766-D1B2-4DCD-A9C7-452EBD537317}"/>
    <dgm:cxn modelId="{2B2D98DF-773A-4DB0-B417-38044374D9C7}" type="presOf" srcId="{B00F94C7-00CC-4168-B550-EF84892C7A8D}" destId="{E412E15E-8AFC-4E42-9CE7-A28F0042D524}" srcOrd="1" destOrd="0" presId="urn:microsoft.com/office/officeart/2005/8/layout/matrix1"/>
    <dgm:cxn modelId="{748D235E-4523-4DD7-97E7-94B0E7013DE3}" type="presOf" srcId="{DCB934E8-40DE-46C3-92D2-71A153200725}" destId="{D39EAA1B-ED16-409F-BB0B-A1975E7C2E03}" srcOrd="1" destOrd="0" presId="urn:microsoft.com/office/officeart/2005/8/layout/matrix1"/>
    <dgm:cxn modelId="{491F2217-42A1-4C11-A178-2A51B42382EE}" type="presOf" srcId="{B00F94C7-00CC-4168-B550-EF84892C7A8D}" destId="{4F65B469-D459-4E86-9F92-D7D9CBC1FAC4}" srcOrd="0" destOrd="0" presId="urn:microsoft.com/office/officeart/2005/8/layout/matrix1"/>
    <dgm:cxn modelId="{541829C0-30DF-4995-BE77-0183CAE6A18C}" type="presOf" srcId="{24398BAC-1307-42D1-8127-8F950989C7B1}" destId="{BB34BE8D-86A3-445B-ACDC-7C1F35453CD3}" srcOrd="1" destOrd="0" presId="urn:microsoft.com/office/officeart/2005/8/layout/matrix1"/>
    <dgm:cxn modelId="{A4EFF4D7-B947-400F-8DFB-5EB21A69A502}" type="presParOf" srcId="{637BF2BD-5D85-41A1-AC4B-93F1E60D2177}" destId="{EC1597F6-C6D6-44E6-AD0B-A0EC3E069CBF}" srcOrd="0" destOrd="0" presId="urn:microsoft.com/office/officeart/2005/8/layout/matrix1"/>
    <dgm:cxn modelId="{B3E3E5B6-45B4-48FE-914F-C7F55E0CC658}" type="presParOf" srcId="{EC1597F6-C6D6-44E6-AD0B-A0EC3E069CBF}" destId="{4F65B469-D459-4E86-9F92-D7D9CBC1FAC4}" srcOrd="0" destOrd="0" presId="urn:microsoft.com/office/officeart/2005/8/layout/matrix1"/>
    <dgm:cxn modelId="{B3D2DC92-1486-4695-B0D4-5B18311781D6}" type="presParOf" srcId="{EC1597F6-C6D6-44E6-AD0B-A0EC3E069CBF}" destId="{E412E15E-8AFC-4E42-9CE7-A28F0042D524}" srcOrd="1" destOrd="0" presId="urn:microsoft.com/office/officeart/2005/8/layout/matrix1"/>
    <dgm:cxn modelId="{3DA7E589-DF5C-4F40-9971-BB8D9C87981C}" type="presParOf" srcId="{EC1597F6-C6D6-44E6-AD0B-A0EC3E069CBF}" destId="{B78697E2-1117-496A-8B20-E8E4FC01C873}" srcOrd="2" destOrd="0" presId="urn:microsoft.com/office/officeart/2005/8/layout/matrix1"/>
    <dgm:cxn modelId="{9AF2E9AD-7FB6-4F4B-AFF0-2D28CF304E4A}" type="presParOf" srcId="{EC1597F6-C6D6-44E6-AD0B-A0EC3E069CBF}" destId="{BB34BE8D-86A3-445B-ACDC-7C1F35453CD3}" srcOrd="3" destOrd="0" presId="urn:microsoft.com/office/officeart/2005/8/layout/matrix1"/>
    <dgm:cxn modelId="{004322AF-E517-4AFE-86B7-AC6F2BBCC0A4}" type="presParOf" srcId="{EC1597F6-C6D6-44E6-AD0B-A0EC3E069CBF}" destId="{FCD6E34F-93C7-4053-8559-68C6607AC2E4}" srcOrd="4" destOrd="0" presId="urn:microsoft.com/office/officeart/2005/8/layout/matrix1"/>
    <dgm:cxn modelId="{AAF1256A-614A-486B-AF77-5D5D67BE584D}" type="presParOf" srcId="{EC1597F6-C6D6-44E6-AD0B-A0EC3E069CBF}" destId="{D39EAA1B-ED16-409F-BB0B-A1975E7C2E03}" srcOrd="5" destOrd="0" presId="urn:microsoft.com/office/officeart/2005/8/layout/matrix1"/>
    <dgm:cxn modelId="{BCC4EE62-3399-4CB2-90DB-84607A566FC7}" type="presParOf" srcId="{EC1597F6-C6D6-44E6-AD0B-A0EC3E069CBF}" destId="{111B42BD-50B3-429C-B395-066B92EE99C6}" srcOrd="6" destOrd="0" presId="urn:microsoft.com/office/officeart/2005/8/layout/matrix1"/>
    <dgm:cxn modelId="{D34B6E3D-80EA-4E3E-8874-AB31D060498D}" type="presParOf" srcId="{EC1597F6-C6D6-44E6-AD0B-A0EC3E069CBF}" destId="{7B1D568F-A1A2-48FE-9168-4ACB31C987A6}" srcOrd="7" destOrd="0" presId="urn:microsoft.com/office/officeart/2005/8/layout/matrix1"/>
    <dgm:cxn modelId="{C928483C-A06F-42D1-9FC9-C36B5032BD0A}" type="presParOf" srcId="{637BF2BD-5D85-41A1-AC4B-93F1E60D2177}" destId="{BE3B57C7-45D3-467C-B0E2-29F287CBBD5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8986DB-EB77-4AB8-BA76-A7B474E66B72}" type="doc">
      <dgm:prSet loTypeId="urn:microsoft.com/office/officeart/2005/8/layout/hList7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33F435D-79FD-4D0E-B24C-687195777EEC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детского сада на 120 мест с бассейном с. Чугуевка ул. Школьная 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70,3 млн. рублей, в том числе: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краевой бюджет  65,06 млн. рублей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местный бюджет 5,24 млн. рублей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4DD2F3-B15E-4FCD-8742-E3D8B684C13F}" type="parTrans" cxnId="{146CB94A-BDF2-4396-84FB-7871C01E268E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2B2253-AF58-4300-85D7-14A025802EBC}" type="sibTrans" cxnId="{146CB94A-BDF2-4396-84FB-7871C01E268E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04C0E4-5216-41A0-890F-3B590D1D3C94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физкультурно-оздоровительного комплекса 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66,48 млн. рублей, в том числе: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краевой бюджет  66,13 млн. рублей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местный бюджет 0,35 млн. рублей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5765A2-59C3-4E85-9232-90D94164C963}" type="parTrans" cxnId="{2F663DDA-DD20-4A5C-93AF-62F72B060A5C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319077-F5AC-4FD8-A5BE-701EC79CE05C}" type="sibTrans" cxnId="{2F663DDA-DD20-4A5C-93AF-62F72B060A5C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F6F6A0-15CF-440F-B320-F37863FC6B59}">
      <dgm:prSet phldrT="[Текст]" custT="1"/>
      <dgm:spPr/>
      <dgm:t>
        <a:bodyPr/>
        <a:lstStyle/>
        <a:p>
          <a:r>
            <a:rPr lang="ru-RU" sz="11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и строительство очистных сооружений</a:t>
          </a:r>
        </a:p>
        <a:p>
          <a:r>
            <a:rPr lang="ru-RU" sz="11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 0,75 млн. рублей за счет местного бюджета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D1E0A4-E3FC-4528-A4A0-BDB6B8246C6B}" type="parTrans" cxnId="{97F34A3B-60DF-4A36-A510-643D6C29C23D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C42750-7824-4D5D-ABAA-3B191C621386}" type="sibTrans" cxnId="{97F34A3B-60DF-4A36-A510-643D6C29C23D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4551F9-987F-4DE9-92DC-CADF73608B90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Проектирование, строительство, </a:t>
          </a:r>
          <a:r>
            <a:rPr lang="ru-RU" sz="11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кап.ремонт</a:t>
          </a:r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ремонт подъездных дорог, проездов к земельным участкам, предоставляемых на бесплатной основе гражданам, имеющих трех и более детей, 2 детей и молодым семьям 5,03 млн. рублей, в том числе: 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краевой бюджет  5,0 млн. рублей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местный бюджет 0,03 млн. рублей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240B27-2CF0-4792-8944-35132D77AD99}" type="parTrans" cxnId="{B341F1BC-4FD0-4E29-BFCB-C876BAD38124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AF68D9-F1F3-4D9D-968A-432025241FDC}" type="sibTrans" cxnId="{B341F1BC-4FD0-4E29-BFCB-C876BAD38124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E1EA8-E138-4FAE-A3A6-FD63FDA87900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Приобретение жилья детям-сиротам 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19,76 млн. рублей за счет краевого бюджета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617448-969F-49F6-9063-6A9EADC66FB7}" type="parTrans" cxnId="{2325DE4E-2A87-4D5A-87F7-2BB9029E7392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D8128D7-B2F5-4E8E-B2D0-F6B6EB581221}" type="sibTrans" cxnId="{2325DE4E-2A87-4D5A-87F7-2BB9029E7392}">
      <dgm:prSet/>
      <dgm:spPr/>
      <dgm:t>
        <a:bodyPr/>
        <a:lstStyle/>
        <a:p>
          <a:endParaRPr lang="ru-RU" sz="1100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C0926CD-3996-4267-91CF-A97C6901C9FE}" type="pres">
      <dgm:prSet presAssocID="{818986DB-EB77-4AB8-BA76-A7B474E66B7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31323A-BB84-4FC8-8D57-0673B3E1B0FD}" type="pres">
      <dgm:prSet presAssocID="{818986DB-EB77-4AB8-BA76-A7B474E66B72}" presName="fgShape" presStyleLbl="fgShp" presStyleIdx="0" presStyleCnt="1"/>
      <dgm:spPr/>
      <dgm:t>
        <a:bodyPr/>
        <a:lstStyle/>
        <a:p>
          <a:endParaRPr lang="ru-RU"/>
        </a:p>
      </dgm:t>
    </dgm:pt>
    <dgm:pt modelId="{9B751FDE-8A73-43A5-868F-150AF108DE05}" type="pres">
      <dgm:prSet presAssocID="{818986DB-EB77-4AB8-BA76-A7B474E66B72}" presName="linComp" presStyleCnt="0"/>
      <dgm:spPr/>
      <dgm:t>
        <a:bodyPr/>
        <a:lstStyle/>
        <a:p>
          <a:endParaRPr lang="ru-RU"/>
        </a:p>
      </dgm:t>
    </dgm:pt>
    <dgm:pt modelId="{1D76EB53-527D-4222-AE30-7D0308D2B4BA}" type="pres">
      <dgm:prSet presAssocID="{633F435D-79FD-4D0E-B24C-687195777EEC}" presName="compNode" presStyleCnt="0"/>
      <dgm:spPr/>
      <dgm:t>
        <a:bodyPr/>
        <a:lstStyle/>
        <a:p>
          <a:endParaRPr lang="ru-RU"/>
        </a:p>
      </dgm:t>
    </dgm:pt>
    <dgm:pt modelId="{41DA69B1-58D0-440C-8AA2-52F75D628816}" type="pres">
      <dgm:prSet presAssocID="{633F435D-79FD-4D0E-B24C-687195777EEC}" presName="bkgdShape" presStyleLbl="node1" presStyleIdx="0" presStyleCnt="5"/>
      <dgm:spPr/>
      <dgm:t>
        <a:bodyPr/>
        <a:lstStyle/>
        <a:p>
          <a:endParaRPr lang="ru-RU"/>
        </a:p>
      </dgm:t>
    </dgm:pt>
    <dgm:pt modelId="{D1C35F10-D358-41E1-9076-13BCB9823486}" type="pres">
      <dgm:prSet presAssocID="{633F435D-79FD-4D0E-B24C-687195777EEC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4C709C-DAE3-407F-B2CF-B5FD38170A02}" type="pres">
      <dgm:prSet presAssocID="{633F435D-79FD-4D0E-B24C-687195777EEC}" presName="invisiNode" presStyleLbl="node1" presStyleIdx="0" presStyleCnt="5"/>
      <dgm:spPr/>
      <dgm:t>
        <a:bodyPr/>
        <a:lstStyle/>
        <a:p>
          <a:endParaRPr lang="ru-RU"/>
        </a:p>
      </dgm:t>
    </dgm:pt>
    <dgm:pt modelId="{3793ADC5-C97C-4128-9880-9B572CC02C24}" type="pres">
      <dgm:prSet presAssocID="{633F435D-79FD-4D0E-B24C-687195777EEC}" presName="imagNode" presStyleLbl="fgImgPlace1" presStyleIdx="0" presStyleCnt="5" custScaleX="40811" custScaleY="29565" custLinFactNeighborX="-752" custLinFactNeighborY="-29578"/>
      <dgm:spPr/>
      <dgm:t>
        <a:bodyPr/>
        <a:lstStyle/>
        <a:p>
          <a:endParaRPr lang="ru-RU"/>
        </a:p>
      </dgm:t>
    </dgm:pt>
    <dgm:pt modelId="{1E2B9486-7F1D-4DDE-B31C-B74736EA2E72}" type="pres">
      <dgm:prSet presAssocID="{C52B2253-AF58-4300-85D7-14A025802EB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4ED8C42-2DB0-4C12-A033-8A67C589B9B5}" type="pres">
      <dgm:prSet presAssocID="{B404C0E4-5216-41A0-890F-3B590D1D3C94}" presName="compNode" presStyleCnt="0"/>
      <dgm:spPr/>
      <dgm:t>
        <a:bodyPr/>
        <a:lstStyle/>
        <a:p>
          <a:endParaRPr lang="ru-RU"/>
        </a:p>
      </dgm:t>
    </dgm:pt>
    <dgm:pt modelId="{6D5A83CF-121F-44D8-8C2B-2255BD1DCEEB}" type="pres">
      <dgm:prSet presAssocID="{B404C0E4-5216-41A0-890F-3B590D1D3C94}" presName="bkgdShape" presStyleLbl="node1" presStyleIdx="1" presStyleCnt="5" custScaleX="147999"/>
      <dgm:spPr/>
      <dgm:t>
        <a:bodyPr/>
        <a:lstStyle/>
        <a:p>
          <a:endParaRPr lang="ru-RU"/>
        </a:p>
      </dgm:t>
    </dgm:pt>
    <dgm:pt modelId="{10A86C92-2E65-4899-89CD-CF6D6522E41A}" type="pres">
      <dgm:prSet presAssocID="{B404C0E4-5216-41A0-890F-3B590D1D3C94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10CA5D-1B08-423E-AD76-6447A211D74B}" type="pres">
      <dgm:prSet presAssocID="{B404C0E4-5216-41A0-890F-3B590D1D3C94}" presName="invisiNode" presStyleLbl="node1" presStyleIdx="1" presStyleCnt="5"/>
      <dgm:spPr/>
      <dgm:t>
        <a:bodyPr/>
        <a:lstStyle/>
        <a:p>
          <a:endParaRPr lang="ru-RU"/>
        </a:p>
      </dgm:t>
    </dgm:pt>
    <dgm:pt modelId="{2DE4D619-5315-4073-9D9C-13686E107FF1}" type="pres">
      <dgm:prSet presAssocID="{B404C0E4-5216-41A0-890F-3B590D1D3C94}" presName="imagNode" presStyleLbl="fgImgPlace1" presStyleIdx="1" presStyleCnt="5" custScaleY="68994"/>
      <dgm:spPr/>
      <dgm:t>
        <a:bodyPr/>
        <a:lstStyle/>
        <a:p>
          <a:endParaRPr lang="ru-RU"/>
        </a:p>
      </dgm:t>
    </dgm:pt>
    <dgm:pt modelId="{AD63AB1B-F11E-4B34-8FF2-96468C0FF353}" type="pres">
      <dgm:prSet presAssocID="{97319077-F5AC-4FD8-A5BE-701EC79CE05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71F59FA-0A1B-4971-8600-4D90B8587CC0}" type="pres">
      <dgm:prSet presAssocID="{23F6F6A0-15CF-440F-B320-F37863FC6B59}" presName="compNode" presStyleCnt="0"/>
      <dgm:spPr/>
      <dgm:t>
        <a:bodyPr/>
        <a:lstStyle/>
        <a:p>
          <a:endParaRPr lang="ru-RU"/>
        </a:p>
      </dgm:t>
    </dgm:pt>
    <dgm:pt modelId="{192EBE8C-E258-4C8F-AB14-72043BB8F771}" type="pres">
      <dgm:prSet presAssocID="{23F6F6A0-15CF-440F-B320-F37863FC6B59}" presName="bkgdShape" presStyleLbl="node1" presStyleIdx="2" presStyleCnt="5" custScaleX="112650" custLinFactNeighborX="-1532"/>
      <dgm:spPr/>
      <dgm:t>
        <a:bodyPr/>
        <a:lstStyle/>
        <a:p>
          <a:endParaRPr lang="ru-RU"/>
        </a:p>
      </dgm:t>
    </dgm:pt>
    <dgm:pt modelId="{358C6EF1-5B3B-42FA-9879-B1BB7541DD18}" type="pres">
      <dgm:prSet presAssocID="{23F6F6A0-15CF-440F-B320-F37863FC6B59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CE6BED-978D-4044-BA00-8FE4DAAAB871}" type="pres">
      <dgm:prSet presAssocID="{23F6F6A0-15CF-440F-B320-F37863FC6B59}" presName="invisiNode" presStyleLbl="node1" presStyleIdx="2" presStyleCnt="5"/>
      <dgm:spPr/>
      <dgm:t>
        <a:bodyPr/>
        <a:lstStyle/>
        <a:p>
          <a:endParaRPr lang="ru-RU"/>
        </a:p>
      </dgm:t>
    </dgm:pt>
    <dgm:pt modelId="{FFDC5A29-48C5-4382-926E-2AFA92AAA01F}" type="pres">
      <dgm:prSet presAssocID="{23F6F6A0-15CF-440F-B320-F37863FC6B59}" presName="imagNode" presStyleLbl="fgImgPlace1" presStyleIdx="2" presStyleCnt="5" custScaleX="59912" custScaleY="21680" custLinFactNeighborX="-2407" custLinFactNeighborY="16244"/>
      <dgm:spPr/>
      <dgm:t>
        <a:bodyPr/>
        <a:lstStyle/>
        <a:p>
          <a:endParaRPr lang="ru-RU"/>
        </a:p>
      </dgm:t>
    </dgm:pt>
    <dgm:pt modelId="{9224ABAE-E7AE-46CA-B465-E3E93F7F72FF}" type="pres">
      <dgm:prSet presAssocID="{04C42750-7824-4D5D-ABAA-3B191C6213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34EAB8B-1F1F-4664-BB31-D74B997DFFF9}" type="pres">
      <dgm:prSet presAssocID="{D54551F9-987F-4DE9-92DC-CADF73608B90}" presName="compNode" presStyleCnt="0"/>
      <dgm:spPr/>
      <dgm:t>
        <a:bodyPr/>
        <a:lstStyle/>
        <a:p>
          <a:endParaRPr lang="ru-RU"/>
        </a:p>
      </dgm:t>
    </dgm:pt>
    <dgm:pt modelId="{783F2F66-2985-4084-9A8E-A5BB1556A3F4}" type="pres">
      <dgm:prSet presAssocID="{D54551F9-987F-4DE9-92DC-CADF73608B90}" presName="bkgdShape" presStyleLbl="node1" presStyleIdx="3" presStyleCnt="5" custScaleX="135533" custLinFactNeighborX="-3066"/>
      <dgm:spPr/>
      <dgm:t>
        <a:bodyPr/>
        <a:lstStyle/>
        <a:p>
          <a:endParaRPr lang="ru-RU"/>
        </a:p>
      </dgm:t>
    </dgm:pt>
    <dgm:pt modelId="{BB9E3410-A9F4-4573-86CD-D537AE356529}" type="pres">
      <dgm:prSet presAssocID="{D54551F9-987F-4DE9-92DC-CADF73608B90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4EAA1-9066-4CFB-A5F3-354B97E07C39}" type="pres">
      <dgm:prSet presAssocID="{D54551F9-987F-4DE9-92DC-CADF73608B90}" presName="invisiNode" presStyleLbl="node1" presStyleIdx="3" presStyleCnt="5"/>
      <dgm:spPr/>
      <dgm:t>
        <a:bodyPr/>
        <a:lstStyle/>
        <a:p>
          <a:endParaRPr lang="ru-RU"/>
        </a:p>
      </dgm:t>
    </dgm:pt>
    <dgm:pt modelId="{D2E9FF02-6373-4688-8DDF-AD33A3E0D608}" type="pres">
      <dgm:prSet presAssocID="{D54551F9-987F-4DE9-92DC-CADF73608B90}" presName="imagNode" presStyleLbl="fgImgPlace1" presStyleIdx="3" presStyleCnt="5" custScaleX="44463" custScaleY="17749"/>
      <dgm:spPr/>
      <dgm:t>
        <a:bodyPr/>
        <a:lstStyle/>
        <a:p>
          <a:endParaRPr lang="ru-RU"/>
        </a:p>
      </dgm:t>
    </dgm:pt>
    <dgm:pt modelId="{06A5EBB0-F2E8-4557-95B9-6F4515736B99}" type="pres">
      <dgm:prSet presAssocID="{89AF68D9-F1F3-4D9D-968A-432025241FD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2EC3323-6FF0-41F3-A674-C1210D4BC5B6}" type="pres">
      <dgm:prSet presAssocID="{6B8E1EA8-E138-4FAE-A3A6-FD63FDA87900}" presName="compNode" presStyleCnt="0"/>
      <dgm:spPr/>
      <dgm:t>
        <a:bodyPr/>
        <a:lstStyle/>
        <a:p>
          <a:endParaRPr lang="ru-RU"/>
        </a:p>
      </dgm:t>
    </dgm:pt>
    <dgm:pt modelId="{7282DEC8-62CC-4A2D-ACFD-EDBA8CD527BC}" type="pres">
      <dgm:prSet presAssocID="{6B8E1EA8-E138-4FAE-A3A6-FD63FDA87900}" presName="bkgdShape" presStyleLbl="node1" presStyleIdx="4" presStyleCnt="5" custScaleX="107940" custLinFactNeighborX="-5747"/>
      <dgm:spPr/>
      <dgm:t>
        <a:bodyPr/>
        <a:lstStyle/>
        <a:p>
          <a:endParaRPr lang="ru-RU"/>
        </a:p>
      </dgm:t>
    </dgm:pt>
    <dgm:pt modelId="{87E4851F-7B32-447B-BBAB-C4F90839F3EC}" type="pres">
      <dgm:prSet presAssocID="{6B8E1EA8-E138-4FAE-A3A6-FD63FDA87900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78B202-40AF-41D0-8AA9-A2F5C18CF099}" type="pres">
      <dgm:prSet presAssocID="{6B8E1EA8-E138-4FAE-A3A6-FD63FDA87900}" presName="invisiNode" presStyleLbl="node1" presStyleIdx="4" presStyleCnt="5"/>
      <dgm:spPr/>
      <dgm:t>
        <a:bodyPr/>
        <a:lstStyle/>
        <a:p>
          <a:endParaRPr lang="ru-RU"/>
        </a:p>
      </dgm:t>
    </dgm:pt>
    <dgm:pt modelId="{6848EF1C-6B21-4B2B-9607-44E17C3212F4}" type="pres">
      <dgm:prSet presAssocID="{6B8E1EA8-E138-4FAE-A3A6-FD63FDA87900}" presName="imagNode" presStyleLbl="fgImgPlace1" presStyleIdx="4" presStyleCnt="5" custScaleX="62073" custScaleY="41042" custLinFactNeighborX="-880" custLinFactNeighborY="-25635"/>
      <dgm:spPr/>
      <dgm:t>
        <a:bodyPr/>
        <a:lstStyle/>
        <a:p>
          <a:endParaRPr lang="ru-RU"/>
        </a:p>
      </dgm:t>
    </dgm:pt>
  </dgm:ptLst>
  <dgm:cxnLst>
    <dgm:cxn modelId="{2325DE4E-2A87-4D5A-87F7-2BB9029E7392}" srcId="{818986DB-EB77-4AB8-BA76-A7B474E66B72}" destId="{6B8E1EA8-E138-4FAE-A3A6-FD63FDA87900}" srcOrd="4" destOrd="0" parTransId="{31617448-969F-49F6-9063-6A9EADC66FB7}" sibTransId="{4D8128D7-B2F5-4E8E-B2D0-F6B6EB581221}"/>
    <dgm:cxn modelId="{A2BAB394-0E15-49D2-8EE6-A4FE9A17845F}" type="presOf" srcId="{23F6F6A0-15CF-440F-B320-F37863FC6B59}" destId="{358C6EF1-5B3B-42FA-9879-B1BB7541DD18}" srcOrd="1" destOrd="0" presId="urn:microsoft.com/office/officeart/2005/8/layout/hList7"/>
    <dgm:cxn modelId="{2F663DDA-DD20-4A5C-93AF-62F72B060A5C}" srcId="{818986DB-EB77-4AB8-BA76-A7B474E66B72}" destId="{B404C0E4-5216-41A0-890F-3B590D1D3C94}" srcOrd="1" destOrd="0" parTransId="{D45765A2-59C3-4E85-9232-90D94164C963}" sibTransId="{97319077-F5AC-4FD8-A5BE-701EC79CE05C}"/>
    <dgm:cxn modelId="{E1DA11BF-63F9-41DE-B88B-019E34693ABA}" type="presOf" srcId="{B404C0E4-5216-41A0-890F-3B590D1D3C94}" destId="{10A86C92-2E65-4899-89CD-CF6D6522E41A}" srcOrd="1" destOrd="0" presId="urn:microsoft.com/office/officeart/2005/8/layout/hList7"/>
    <dgm:cxn modelId="{FE2C38A3-3DAF-4212-88B4-8B6B2C61EDB7}" type="presOf" srcId="{89AF68D9-F1F3-4D9D-968A-432025241FDC}" destId="{06A5EBB0-F2E8-4557-95B9-6F4515736B99}" srcOrd="0" destOrd="0" presId="urn:microsoft.com/office/officeart/2005/8/layout/hList7"/>
    <dgm:cxn modelId="{3AD8FC4D-1BF0-4055-BDE7-F8F4BF779FD9}" type="presOf" srcId="{C52B2253-AF58-4300-85D7-14A025802EBC}" destId="{1E2B9486-7F1D-4DDE-B31C-B74736EA2E72}" srcOrd="0" destOrd="0" presId="urn:microsoft.com/office/officeart/2005/8/layout/hList7"/>
    <dgm:cxn modelId="{CE4C44CF-A767-473B-A68F-1D5CA4129B4E}" type="presOf" srcId="{97319077-F5AC-4FD8-A5BE-701EC79CE05C}" destId="{AD63AB1B-F11E-4B34-8FF2-96468C0FF353}" srcOrd="0" destOrd="0" presId="urn:microsoft.com/office/officeart/2005/8/layout/hList7"/>
    <dgm:cxn modelId="{35310A85-F0FC-4D9A-859C-EC5E6A5622B5}" type="presOf" srcId="{633F435D-79FD-4D0E-B24C-687195777EEC}" destId="{D1C35F10-D358-41E1-9076-13BCB9823486}" srcOrd="1" destOrd="0" presId="urn:microsoft.com/office/officeart/2005/8/layout/hList7"/>
    <dgm:cxn modelId="{97F34A3B-60DF-4A36-A510-643D6C29C23D}" srcId="{818986DB-EB77-4AB8-BA76-A7B474E66B72}" destId="{23F6F6A0-15CF-440F-B320-F37863FC6B59}" srcOrd="2" destOrd="0" parTransId="{49D1E0A4-E3FC-4528-A4A0-BDB6B8246C6B}" sibTransId="{04C42750-7824-4D5D-ABAA-3B191C621386}"/>
    <dgm:cxn modelId="{A626EE51-4796-4942-A3D5-185145FCD287}" type="presOf" srcId="{6B8E1EA8-E138-4FAE-A3A6-FD63FDA87900}" destId="{7282DEC8-62CC-4A2D-ACFD-EDBA8CD527BC}" srcOrd="0" destOrd="0" presId="urn:microsoft.com/office/officeart/2005/8/layout/hList7"/>
    <dgm:cxn modelId="{A9821EF3-A7F9-47BE-B5A7-966F0D11FB03}" type="presOf" srcId="{D54551F9-987F-4DE9-92DC-CADF73608B90}" destId="{BB9E3410-A9F4-4573-86CD-D537AE356529}" srcOrd="1" destOrd="0" presId="urn:microsoft.com/office/officeart/2005/8/layout/hList7"/>
    <dgm:cxn modelId="{8B1C0C8A-BA46-4BAD-883A-5EBDCA526461}" type="presOf" srcId="{6B8E1EA8-E138-4FAE-A3A6-FD63FDA87900}" destId="{87E4851F-7B32-447B-BBAB-C4F90839F3EC}" srcOrd="1" destOrd="0" presId="urn:microsoft.com/office/officeart/2005/8/layout/hList7"/>
    <dgm:cxn modelId="{B341F1BC-4FD0-4E29-BFCB-C876BAD38124}" srcId="{818986DB-EB77-4AB8-BA76-A7B474E66B72}" destId="{D54551F9-987F-4DE9-92DC-CADF73608B90}" srcOrd="3" destOrd="0" parTransId="{83240B27-2CF0-4792-8944-35132D77AD99}" sibTransId="{89AF68D9-F1F3-4D9D-968A-432025241FDC}"/>
    <dgm:cxn modelId="{6C2492EA-6036-4411-810F-7615488B3C6E}" type="presOf" srcId="{B404C0E4-5216-41A0-890F-3B590D1D3C94}" destId="{6D5A83CF-121F-44D8-8C2B-2255BD1DCEEB}" srcOrd="0" destOrd="0" presId="urn:microsoft.com/office/officeart/2005/8/layout/hList7"/>
    <dgm:cxn modelId="{11F47BAA-25E5-4C38-B45F-059EC1EAB724}" type="presOf" srcId="{D54551F9-987F-4DE9-92DC-CADF73608B90}" destId="{783F2F66-2985-4084-9A8E-A5BB1556A3F4}" srcOrd="0" destOrd="0" presId="urn:microsoft.com/office/officeart/2005/8/layout/hList7"/>
    <dgm:cxn modelId="{52B0C6BF-EE8E-4B4D-B1EB-3FF0AD5CD7EE}" type="presOf" srcId="{04C42750-7824-4D5D-ABAA-3B191C621386}" destId="{9224ABAE-E7AE-46CA-B465-E3E93F7F72FF}" srcOrd="0" destOrd="0" presId="urn:microsoft.com/office/officeart/2005/8/layout/hList7"/>
    <dgm:cxn modelId="{4F373095-9403-40F9-8339-A8C0E56F0874}" type="presOf" srcId="{818986DB-EB77-4AB8-BA76-A7B474E66B72}" destId="{DC0926CD-3996-4267-91CF-A97C6901C9FE}" srcOrd="0" destOrd="0" presId="urn:microsoft.com/office/officeart/2005/8/layout/hList7"/>
    <dgm:cxn modelId="{D9766ACA-D912-46D8-9E22-A05D496CE7E8}" type="presOf" srcId="{633F435D-79FD-4D0E-B24C-687195777EEC}" destId="{41DA69B1-58D0-440C-8AA2-52F75D628816}" srcOrd="0" destOrd="0" presId="urn:microsoft.com/office/officeart/2005/8/layout/hList7"/>
    <dgm:cxn modelId="{D3A44E7C-57DC-4CF4-B106-1D751C4A6CB1}" type="presOf" srcId="{23F6F6A0-15CF-440F-B320-F37863FC6B59}" destId="{192EBE8C-E258-4C8F-AB14-72043BB8F771}" srcOrd="0" destOrd="0" presId="urn:microsoft.com/office/officeart/2005/8/layout/hList7"/>
    <dgm:cxn modelId="{146CB94A-BDF2-4396-84FB-7871C01E268E}" srcId="{818986DB-EB77-4AB8-BA76-A7B474E66B72}" destId="{633F435D-79FD-4D0E-B24C-687195777EEC}" srcOrd="0" destOrd="0" parTransId="{4E4DD2F3-B15E-4FCD-8742-E3D8B684C13F}" sibTransId="{C52B2253-AF58-4300-85D7-14A025802EBC}"/>
    <dgm:cxn modelId="{703C3E66-09AC-496E-A0F4-177863D5C6F2}" type="presParOf" srcId="{DC0926CD-3996-4267-91CF-A97C6901C9FE}" destId="{B731323A-BB84-4FC8-8D57-0673B3E1B0FD}" srcOrd="0" destOrd="0" presId="urn:microsoft.com/office/officeart/2005/8/layout/hList7"/>
    <dgm:cxn modelId="{9287E4F6-9A5D-4DD4-8CBF-DB0E2C1AE706}" type="presParOf" srcId="{DC0926CD-3996-4267-91CF-A97C6901C9FE}" destId="{9B751FDE-8A73-43A5-868F-150AF108DE05}" srcOrd="1" destOrd="0" presId="urn:microsoft.com/office/officeart/2005/8/layout/hList7"/>
    <dgm:cxn modelId="{7711F3CE-6D87-4E0D-958B-B4CEF053C17B}" type="presParOf" srcId="{9B751FDE-8A73-43A5-868F-150AF108DE05}" destId="{1D76EB53-527D-4222-AE30-7D0308D2B4BA}" srcOrd="0" destOrd="0" presId="urn:microsoft.com/office/officeart/2005/8/layout/hList7"/>
    <dgm:cxn modelId="{859F4C5C-C154-440E-875F-2BA21BB0AEE2}" type="presParOf" srcId="{1D76EB53-527D-4222-AE30-7D0308D2B4BA}" destId="{41DA69B1-58D0-440C-8AA2-52F75D628816}" srcOrd="0" destOrd="0" presId="urn:microsoft.com/office/officeart/2005/8/layout/hList7"/>
    <dgm:cxn modelId="{71F97D0B-4430-4208-8188-5EE92B89B172}" type="presParOf" srcId="{1D76EB53-527D-4222-AE30-7D0308D2B4BA}" destId="{D1C35F10-D358-41E1-9076-13BCB9823486}" srcOrd="1" destOrd="0" presId="urn:microsoft.com/office/officeart/2005/8/layout/hList7"/>
    <dgm:cxn modelId="{F5C994BA-6284-4E94-9AA4-87D975FBBD79}" type="presParOf" srcId="{1D76EB53-527D-4222-AE30-7D0308D2B4BA}" destId="{0E4C709C-DAE3-407F-B2CF-B5FD38170A02}" srcOrd="2" destOrd="0" presId="urn:microsoft.com/office/officeart/2005/8/layout/hList7"/>
    <dgm:cxn modelId="{42A711C4-B4FF-4A94-AC34-32D5B007E725}" type="presParOf" srcId="{1D76EB53-527D-4222-AE30-7D0308D2B4BA}" destId="{3793ADC5-C97C-4128-9880-9B572CC02C24}" srcOrd="3" destOrd="0" presId="urn:microsoft.com/office/officeart/2005/8/layout/hList7"/>
    <dgm:cxn modelId="{63FB2DB3-1729-4216-99B4-F364E12FDB61}" type="presParOf" srcId="{9B751FDE-8A73-43A5-868F-150AF108DE05}" destId="{1E2B9486-7F1D-4DDE-B31C-B74736EA2E72}" srcOrd="1" destOrd="0" presId="urn:microsoft.com/office/officeart/2005/8/layout/hList7"/>
    <dgm:cxn modelId="{6BE07D39-5DDD-4FCE-9EC2-D082621CB5C3}" type="presParOf" srcId="{9B751FDE-8A73-43A5-868F-150AF108DE05}" destId="{84ED8C42-2DB0-4C12-A033-8A67C589B9B5}" srcOrd="2" destOrd="0" presId="urn:microsoft.com/office/officeart/2005/8/layout/hList7"/>
    <dgm:cxn modelId="{7A1D8F61-C56A-429A-BFC1-A4E39CF34C58}" type="presParOf" srcId="{84ED8C42-2DB0-4C12-A033-8A67C589B9B5}" destId="{6D5A83CF-121F-44D8-8C2B-2255BD1DCEEB}" srcOrd="0" destOrd="0" presId="urn:microsoft.com/office/officeart/2005/8/layout/hList7"/>
    <dgm:cxn modelId="{D93871BB-D9C4-4140-9E1F-64EA48895375}" type="presParOf" srcId="{84ED8C42-2DB0-4C12-A033-8A67C589B9B5}" destId="{10A86C92-2E65-4899-89CD-CF6D6522E41A}" srcOrd="1" destOrd="0" presId="urn:microsoft.com/office/officeart/2005/8/layout/hList7"/>
    <dgm:cxn modelId="{30EF73E3-CF43-4A4C-8520-098D6B6C9237}" type="presParOf" srcId="{84ED8C42-2DB0-4C12-A033-8A67C589B9B5}" destId="{ED10CA5D-1B08-423E-AD76-6447A211D74B}" srcOrd="2" destOrd="0" presId="urn:microsoft.com/office/officeart/2005/8/layout/hList7"/>
    <dgm:cxn modelId="{3876B49D-0C3F-4E17-98A5-70B8A1F4AEB6}" type="presParOf" srcId="{84ED8C42-2DB0-4C12-A033-8A67C589B9B5}" destId="{2DE4D619-5315-4073-9D9C-13686E107FF1}" srcOrd="3" destOrd="0" presId="urn:microsoft.com/office/officeart/2005/8/layout/hList7"/>
    <dgm:cxn modelId="{3CA828B9-D12F-427E-A3E3-2136D8341516}" type="presParOf" srcId="{9B751FDE-8A73-43A5-868F-150AF108DE05}" destId="{AD63AB1B-F11E-4B34-8FF2-96468C0FF353}" srcOrd="3" destOrd="0" presId="urn:microsoft.com/office/officeart/2005/8/layout/hList7"/>
    <dgm:cxn modelId="{E2DA2CFD-20D0-42D7-9E43-1155A00131EB}" type="presParOf" srcId="{9B751FDE-8A73-43A5-868F-150AF108DE05}" destId="{A71F59FA-0A1B-4971-8600-4D90B8587CC0}" srcOrd="4" destOrd="0" presId="urn:microsoft.com/office/officeart/2005/8/layout/hList7"/>
    <dgm:cxn modelId="{2F22F534-2CD1-4761-BEF0-B8E458667521}" type="presParOf" srcId="{A71F59FA-0A1B-4971-8600-4D90B8587CC0}" destId="{192EBE8C-E258-4C8F-AB14-72043BB8F771}" srcOrd="0" destOrd="0" presId="urn:microsoft.com/office/officeart/2005/8/layout/hList7"/>
    <dgm:cxn modelId="{B125E87F-54A5-4072-BAFF-8EB3A0A22238}" type="presParOf" srcId="{A71F59FA-0A1B-4971-8600-4D90B8587CC0}" destId="{358C6EF1-5B3B-42FA-9879-B1BB7541DD18}" srcOrd="1" destOrd="0" presId="urn:microsoft.com/office/officeart/2005/8/layout/hList7"/>
    <dgm:cxn modelId="{F58CE5F3-629F-4A1A-A9A7-1AA566F79CD1}" type="presParOf" srcId="{A71F59FA-0A1B-4971-8600-4D90B8587CC0}" destId="{74CE6BED-978D-4044-BA00-8FE4DAAAB871}" srcOrd="2" destOrd="0" presId="urn:microsoft.com/office/officeart/2005/8/layout/hList7"/>
    <dgm:cxn modelId="{2B8A009F-5F0F-41EA-9CE5-A70094DEB5A3}" type="presParOf" srcId="{A71F59FA-0A1B-4971-8600-4D90B8587CC0}" destId="{FFDC5A29-48C5-4382-926E-2AFA92AAA01F}" srcOrd="3" destOrd="0" presId="urn:microsoft.com/office/officeart/2005/8/layout/hList7"/>
    <dgm:cxn modelId="{832AD436-1D51-4620-9D01-E9D95437E019}" type="presParOf" srcId="{9B751FDE-8A73-43A5-868F-150AF108DE05}" destId="{9224ABAE-E7AE-46CA-B465-E3E93F7F72FF}" srcOrd="5" destOrd="0" presId="urn:microsoft.com/office/officeart/2005/8/layout/hList7"/>
    <dgm:cxn modelId="{44FF022C-D377-441B-BB5F-772B19AE609E}" type="presParOf" srcId="{9B751FDE-8A73-43A5-868F-150AF108DE05}" destId="{234EAB8B-1F1F-4664-BB31-D74B997DFFF9}" srcOrd="6" destOrd="0" presId="urn:microsoft.com/office/officeart/2005/8/layout/hList7"/>
    <dgm:cxn modelId="{6849629D-55AD-429E-A4A2-72EFD30BB8C8}" type="presParOf" srcId="{234EAB8B-1F1F-4664-BB31-D74B997DFFF9}" destId="{783F2F66-2985-4084-9A8E-A5BB1556A3F4}" srcOrd="0" destOrd="0" presId="urn:microsoft.com/office/officeart/2005/8/layout/hList7"/>
    <dgm:cxn modelId="{218B0048-EE11-4130-BC67-158D5BCA0044}" type="presParOf" srcId="{234EAB8B-1F1F-4664-BB31-D74B997DFFF9}" destId="{BB9E3410-A9F4-4573-86CD-D537AE356529}" srcOrd="1" destOrd="0" presId="urn:microsoft.com/office/officeart/2005/8/layout/hList7"/>
    <dgm:cxn modelId="{D79542A4-2117-4A26-BA5B-6B36016560BA}" type="presParOf" srcId="{234EAB8B-1F1F-4664-BB31-D74B997DFFF9}" destId="{B094EAA1-9066-4CFB-A5F3-354B97E07C39}" srcOrd="2" destOrd="0" presId="urn:microsoft.com/office/officeart/2005/8/layout/hList7"/>
    <dgm:cxn modelId="{258CBE0B-9343-44B4-A02E-E5571023E087}" type="presParOf" srcId="{234EAB8B-1F1F-4664-BB31-D74B997DFFF9}" destId="{D2E9FF02-6373-4688-8DDF-AD33A3E0D608}" srcOrd="3" destOrd="0" presId="urn:microsoft.com/office/officeart/2005/8/layout/hList7"/>
    <dgm:cxn modelId="{0ADB57DB-AC21-442A-A1E8-FB5AFF0491DE}" type="presParOf" srcId="{9B751FDE-8A73-43A5-868F-150AF108DE05}" destId="{06A5EBB0-F2E8-4557-95B9-6F4515736B99}" srcOrd="7" destOrd="0" presId="urn:microsoft.com/office/officeart/2005/8/layout/hList7"/>
    <dgm:cxn modelId="{A61371FA-5391-47B6-8649-57DDA5B4479C}" type="presParOf" srcId="{9B751FDE-8A73-43A5-868F-150AF108DE05}" destId="{92EC3323-6FF0-41F3-A674-C1210D4BC5B6}" srcOrd="8" destOrd="0" presId="urn:microsoft.com/office/officeart/2005/8/layout/hList7"/>
    <dgm:cxn modelId="{FC272F9F-1F0A-4E71-AC63-7AC49D3FA3A7}" type="presParOf" srcId="{92EC3323-6FF0-41F3-A674-C1210D4BC5B6}" destId="{7282DEC8-62CC-4A2D-ACFD-EDBA8CD527BC}" srcOrd="0" destOrd="0" presId="urn:microsoft.com/office/officeart/2005/8/layout/hList7"/>
    <dgm:cxn modelId="{16234048-2B75-404F-91A5-17B250B133D6}" type="presParOf" srcId="{92EC3323-6FF0-41F3-A674-C1210D4BC5B6}" destId="{87E4851F-7B32-447B-BBAB-C4F90839F3EC}" srcOrd="1" destOrd="0" presId="urn:microsoft.com/office/officeart/2005/8/layout/hList7"/>
    <dgm:cxn modelId="{1E42ECB3-0F0B-462E-AA71-202675DE1E99}" type="presParOf" srcId="{92EC3323-6FF0-41F3-A674-C1210D4BC5B6}" destId="{0978B202-40AF-41D0-8AA9-A2F5C18CF099}" srcOrd="2" destOrd="0" presId="urn:microsoft.com/office/officeart/2005/8/layout/hList7"/>
    <dgm:cxn modelId="{04810D87-82F8-460D-BFCB-9EED50579DB7}" type="presParOf" srcId="{92EC3323-6FF0-41F3-A674-C1210D4BC5B6}" destId="{6848EF1C-6B21-4B2B-9607-44E17C3212F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5B469-D459-4E86-9F92-D7D9CBC1FAC4}">
      <dsp:nvSpPr>
        <dsp:cNvPr id="0" name=""/>
        <dsp:cNvSpPr/>
      </dsp:nvSpPr>
      <dsp:spPr>
        <a:xfrm rot="16200000">
          <a:off x="576064" y="-555947"/>
          <a:ext cx="2592287" cy="3744416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5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Безусловное исполнение действующих расходных обязательств, завершение принятых решений в рамках 2019 года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1" y="20117"/>
        <a:ext cx="3744416" cy="1944216"/>
      </dsp:txXfrm>
    </dsp:sp>
    <dsp:sp modelId="{B78697E2-1117-496A-8B20-E8E4FC01C873}">
      <dsp:nvSpPr>
        <dsp:cNvPr id="0" name=""/>
        <dsp:cNvSpPr/>
      </dsp:nvSpPr>
      <dsp:spPr>
        <a:xfrm>
          <a:off x="3744416" y="0"/>
          <a:ext cx="3744416" cy="2592287"/>
        </a:xfrm>
        <a:prstGeom prst="round1Rect">
          <a:avLst/>
        </a:prstGeom>
        <a:gradFill rotWithShape="0">
          <a:gsLst>
            <a:gs pos="0">
              <a:schemeClr val="accent5">
                <a:hueOff val="288306"/>
                <a:satOff val="-14547"/>
                <a:lumOff val="-1046"/>
                <a:alphaOff val="0"/>
                <a:tint val="35000"/>
                <a:satMod val="253000"/>
              </a:schemeClr>
            </a:gs>
            <a:gs pos="50000">
              <a:schemeClr val="accent5">
                <a:hueOff val="288306"/>
                <a:satOff val="-14547"/>
                <a:lumOff val="-1046"/>
                <a:alphaOff val="0"/>
                <a:tint val="42000"/>
                <a:satMod val="255000"/>
              </a:schemeClr>
            </a:gs>
            <a:gs pos="97000">
              <a:schemeClr val="accent5">
                <a:hueOff val="288306"/>
                <a:satOff val="-14547"/>
                <a:lumOff val="-1046"/>
                <a:alphaOff val="0"/>
                <a:tint val="53000"/>
                <a:satMod val="260000"/>
              </a:schemeClr>
            </a:gs>
            <a:gs pos="100000">
              <a:schemeClr val="accent5">
                <a:hueOff val="288306"/>
                <a:satOff val="-14547"/>
                <a:lumOff val="-1046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проекта бюджета на трехлетний период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44416" y="0"/>
        <a:ext cx="3744416" cy="1944216"/>
      </dsp:txXfrm>
    </dsp:sp>
    <dsp:sp modelId="{FCD6E34F-93C7-4053-8559-68C6607AC2E4}">
      <dsp:nvSpPr>
        <dsp:cNvPr id="0" name=""/>
        <dsp:cNvSpPr/>
      </dsp:nvSpPr>
      <dsp:spPr>
        <a:xfrm rot="10800000">
          <a:off x="0" y="2592287"/>
          <a:ext cx="3744416" cy="2592287"/>
        </a:xfrm>
        <a:prstGeom prst="round1Rect">
          <a:avLst/>
        </a:prstGeom>
        <a:gradFill rotWithShape="0">
          <a:gsLst>
            <a:gs pos="0">
              <a:schemeClr val="accent5">
                <a:hueOff val="576613"/>
                <a:satOff val="-29093"/>
                <a:lumOff val="-2092"/>
                <a:alphaOff val="0"/>
                <a:tint val="35000"/>
                <a:satMod val="253000"/>
              </a:schemeClr>
            </a:gs>
            <a:gs pos="50000">
              <a:schemeClr val="accent5">
                <a:hueOff val="576613"/>
                <a:satOff val="-29093"/>
                <a:lumOff val="-2092"/>
                <a:alphaOff val="0"/>
                <a:tint val="42000"/>
                <a:satMod val="255000"/>
              </a:schemeClr>
            </a:gs>
            <a:gs pos="97000">
              <a:schemeClr val="accent5">
                <a:hueOff val="576613"/>
                <a:satOff val="-29093"/>
                <a:lumOff val="-2092"/>
                <a:alphaOff val="0"/>
                <a:tint val="53000"/>
                <a:satMod val="260000"/>
              </a:schemeClr>
            </a:gs>
            <a:gs pos="100000">
              <a:schemeClr val="accent5">
                <a:hueOff val="576613"/>
                <a:satOff val="-29093"/>
                <a:lumOff val="-2092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расходов в рамках 15 муниципальных программ, предусматривающих достижение установленных целевых индикаторов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240359"/>
        <a:ext cx="3744416" cy="1944216"/>
      </dsp:txXfrm>
    </dsp:sp>
    <dsp:sp modelId="{111B42BD-50B3-429C-B395-066B92EE99C6}">
      <dsp:nvSpPr>
        <dsp:cNvPr id="0" name=""/>
        <dsp:cNvSpPr/>
      </dsp:nvSpPr>
      <dsp:spPr>
        <a:xfrm rot="5400000">
          <a:off x="4320480" y="2016223"/>
          <a:ext cx="2592287" cy="3744416"/>
        </a:xfrm>
        <a:prstGeom prst="round1Rect">
          <a:avLst/>
        </a:prstGeom>
        <a:gradFill rotWithShape="0">
          <a:gsLst>
            <a:gs pos="0">
              <a:schemeClr val="accent5">
                <a:hueOff val="864919"/>
                <a:satOff val="-43640"/>
                <a:lumOff val="-3138"/>
                <a:alphaOff val="0"/>
                <a:tint val="35000"/>
                <a:satMod val="253000"/>
              </a:schemeClr>
            </a:gs>
            <a:gs pos="50000">
              <a:schemeClr val="accent5">
                <a:hueOff val="864919"/>
                <a:satOff val="-43640"/>
                <a:lumOff val="-3138"/>
                <a:alphaOff val="0"/>
                <a:tint val="42000"/>
                <a:satMod val="255000"/>
              </a:schemeClr>
            </a:gs>
            <a:gs pos="97000">
              <a:schemeClr val="accent5">
                <a:hueOff val="864919"/>
                <a:satOff val="-43640"/>
                <a:lumOff val="-3138"/>
                <a:alphaOff val="0"/>
                <a:tint val="53000"/>
                <a:satMod val="260000"/>
              </a:schemeClr>
            </a:gs>
            <a:gs pos="100000">
              <a:schemeClr val="accent5">
                <a:hueOff val="864919"/>
                <a:satOff val="-43640"/>
                <a:lumOff val="-3138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Расходы на реализацию  муниципальных и региональных проектов в целях достижения показателей национальных проектов, утвержденных «майскими» указами Президента РФ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744415" y="3240359"/>
        <a:ext cx="3744416" cy="1944216"/>
      </dsp:txXfrm>
    </dsp:sp>
    <dsp:sp modelId="{BE3B57C7-45D3-467C-B0E2-29F287CBBD52}">
      <dsp:nvSpPr>
        <dsp:cNvPr id="0" name=""/>
        <dsp:cNvSpPr/>
      </dsp:nvSpPr>
      <dsp:spPr>
        <a:xfrm>
          <a:off x="2621091" y="1944216"/>
          <a:ext cx="2246649" cy="1296143"/>
        </a:xfrm>
        <a:prstGeom prst="roundRect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5">
                <a:tint val="4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бюджета </a:t>
          </a:r>
          <a:r>
            <a:rPr lang="ru-RU" sz="1600" b="1" kern="120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Чугуевского муниципального округа 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84363" y="2007488"/>
        <a:ext cx="2120105" cy="1169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A69B1-58D0-440C-8AA2-52F75D628816}">
      <dsp:nvSpPr>
        <dsp:cNvPr id="0" name=""/>
        <dsp:cNvSpPr/>
      </dsp:nvSpPr>
      <dsp:spPr>
        <a:xfrm>
          <a:off x="4873" y="0"/>
          <a:ext cx="1307395" cy="54843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детского сада на 120 мест с бассейном с. Чугуевка ул. Школьная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70,3 млн. рублей, в том числе: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краевой бюджет  65,06 млн. рублей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местный бюджет 5,24 млн. рублей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3" y="2193726"/>
        <a:ext cx="1307395" cy="2193726"/>
      </dsp:txXfrm>
    </dsp:sp>
    <dsp:sp modelId="{3793ADC5-C97C-4128-9880-9B572CC02C24}">
      <dsp:nvSpPr>
        <dsp:cNvPr id="0" name=""/>
        <dsp:cNvSpPr/>
      </dsp:nvSpPr>
      <dsp:spPr>
        <a:xfrm>
          <a:off x="398555" y="432051"/>
          <a:ext cx="501547" cy="539938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D5A83CF-121F-44D8-8C2B-2255BD1DCEEB}">
      <dsp:nvSpPr>
        <dsp:cNvPr id="0" name=""/>
        <dsp:cNvSpPr/>
      </dsp:nvSpPr>
      <dsp:spPr>
        <a:xfrm>
          <a:off x="1351490" y="0"/>
          <a:ext cx="1934931" cy="54843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физкультурно-оздоровительного комплекса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66,48 млн. рублей, в том числе: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краевой бюджет  66,13 млн. рублей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местный бюджет 0,35 млн. рублей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51490" y="2193726"/>
        <a:ext cx="1934931" cy="2193726"/>
      </dsp:txXfrm>
    </dsp:sp>
    <dsp:sp modelId="{2DE4D619-5315-4073-9D9C-13686E107FF1}">
      <dsp:nvSpPr>
        <dsp:cNvPr id="0" name=""/>
        <dsp:cNvSpPr/>
      </dsp:nvSpPr>
      <dsp:spPr>
        <a:xfrm>
          <a:off x="1704480" y="612186"/>
          <a:ext cx="1228951" cy="1260021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92EBE8C-E258-4C8F-AB14-72043BB8F771}">
      <dsp:nvSpPr>
        <dsp:cNvPr id="0" name=""/>
        <dsp:cNvSpPr/>
      </dsp:nvSpPr>
      <dsp:spPr>
        <a:xfrm>
          <a:off x="3305614" y="0"/>
          <a:ext cx="1472780" cy="54843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и строительство очистных сооружений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 0,75 млн. рублей за счет местного бюджета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05614" y="2193726"/>
        <a:ext cx="1472780" cy="2193726"/>
      </dsp:txXfrm>
    </dsp:sp>
    <dsp:sp modelId="{FFDC5A29-48C5-4382-926E-2AFA92AAA01F}">
      <dsp:nvSpPr>
        <dsp:cNvPr id="0" name=""/>
        <dsp:cNvSpPr/>
      </dsp:nvSpPr>
      <dsp:spPr>
        <a:xfrm>
          <a:off x="3664308" y="1340889"/>
          <a:ext cx="736289" cy="39593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83F2F66-2985-4084-9A8E-A5BB1556A3F4}">
      <dsp:nvSpPr>
        <dsp:cNvPr id="0" name=""/>
        <dsp:cNvSpPr/>
      </dsp:nvSpPr>
      <dsp:spPr>
        <a:xfrm>
          <a:off x="4797561" y="0"/>
          <a:ext cx="1771951" cy="54843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5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Проектирование, строительство, </a:t>
          </a:r>
          <a:r>
            <a:rPr lang="ru-RU" sz="11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кап.ремонт</a:t>
          </a: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ремонт подъездных дорог, проездов к земельным участкам, предоставляемых на бесплатной основе гражданам, имеющих трех и более детей, 2 детей и молодым семьям 5,03 млн. рублей, в том числе: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краевой бюджет  5,0 млн. рублей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местный бюджет 0,03 млн. рублей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7561" y="2193726"/>
        <a:ext cx="1771951" cy="2193726"/>
      </dsp:txXfrm>
    </dsp:sp>
    <dsp:sp modelId="{D2E9FF02-6373-4688-8DDF-AD33A3E0D608}">
      <dsp:nvSpPr>
        <dsp:cNvPr id="0" name=""/>
        <dsp:cNvSpPr/>
      </dsp:nvSpPr>
      <dsp:spPr>
        <a:xfrm>
          <a:off x="5450407" y="1080124"/>
          <a:ext cx="546428" cy="32414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82DEC8-62CC-4A2D-ACFD-EDBA8CD527BC}">
      <dsp:nvSpPr>
        <dsp:cNvPr id="0" name=""/>
        <dsp:cNvSpPr/>
      </dsp:nvSpPr>
      <dsp:spPr>
        <a:xfrm>
          <a:off x="6573683" y="0"/>
          <a:ext cx="1411202" cy="54843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6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Приобретение жилья детям-сиротам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19,76 млн. рублей за счет краевого бюджета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73683" y="2193726"/>
        <a:ext cx="1411202" cy="2193726"/>
      </dsp:txXfrm>
    </dsp:sp>
    <dsp:sp modelId="{6848EF1C-6B21-4B2B-9607-44E17C3212F4}">
      <dsp:nvSpPr>
        <dsp:cNvPr id="0" name=""/>
        <dsp:cNvSpPr/>
      </dsp:nvSpPr>
      <dsp:spPr>
        <a:xfrm>
          <a:off x="6962182" y="399261"/>
          <a:ext cx="762846" cy="749540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731323A-BB84-4FC8-8D57-0673B3E1B0FD}">
      <dsp:nvSpPr>
        <dsp:cNvPr id="0" name=""/>
        <dsp:cNvSpPr/>
      </dsp:nvSpPr>
      <dsp:spPr>
        <a:xfrm>
          <a:off x="322595" y="4387453"/>
          <a:ext cx="7419703" cy="822647"/>
        </a:xfrm>
        <a:prstGeom prst="left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tint val="4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7CE08-3547-4BAB-A40D-2E7F7798C297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7888"/>
            <a:ext cx="5389563" cy="4441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AD2D6-5378-4902-91CA-D13A480929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70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D2D6-5378-4902-91CA-D13A4809293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26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D2D6-5378-4902-91CA-D13A4809293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013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D2D6-5378-4902-91CA-D13A4809293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191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D2D6-5378-4902-91CA-D13A4809293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729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D2D6-5378-4902-91CA-D13A4809293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686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D1302ED-6F32-4FDE-9DD2-7BF0CDED7CE7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928FFF-D7AF-4A10-8FB4-1EF2C5E5AC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AC322B3-969D-44AD-889D-68ED8F2B2090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AD9F532-2C54-41F6-BE80-F6B8D53764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19262DF-1197-4AFF-829A-01BC65884C08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E26204E-CB6B-4593-B6CA-1B44E1EE54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314C370-82F9-4186-9AA2-93D7DA4E36D1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1BE7B3-604B-4443-A774-1320314E59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518A5EA-BDF0-45AA-AC44-4819CB3DC03D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92E050D-1444-4ED9-80E6-F112327104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02BD1A4-2935-4413-B61D-0D6D5A26C984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A5CCDA-38A0-4EAE-A3EF-7AC17659D5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679801-C82B-4E18-AA08-1167B8838AEF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1FC1C5-2B5E-4D44-9532-AE912642B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3AB12F3-592E-4B0C-A9C2-163A12A62926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F4EB066-3749-4FF0-9A55-847519D0E8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931F822-F345-411D-8172-865F186A4E77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CF35DFA-ED28-4AA3-A63D-87A40CDE20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6708D2A-A3FE-4619-AA07-CC1E16054F46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BDAFD6-35A4-4465-BEF2-33DEE40A41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F610B73-A93E-4169-9737-C0D588E63581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BE62501-87C8-456D-88A6-1FBA3CBF44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4CF5DE03-B4D2-4EDD-A7A6-6450A08AB73E}" type="datetimeFigureOut">
              <a:rPr lang="ru-RU" smtClean="0"/>
              <a:pPr>
                <a:defRPr/>
              </a:pPr>
              <a:t>13.12.2019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A1222EF1-FA22-48EC-A30B-1145166B52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huguevsky.ru/upload/iblock/9f1/9f13b44c694a3be6e1c200773269f4ca.rar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diagramColors" Target="../diagrams/colors2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4.png"/><Relationship Id="rId4" Type="http://schemas.openxmlformats.org/officeDocument/2006/relationships/diagramData" Target="../diagrams/data2.xml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1628800"/>
            <a:ext cx="741682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юджет</a:t>
            </a:r>
            <a:endParaRPr lang="ru-RU" sz="4000" b="1" dirty="0" smtClean="0">
              <a:solidFill>
                <a:schemeClr val="tx2">
                  <a:lumMod val="50000"/>
                </a:schemeClr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b="1" dirty="0" smtClean="0">
              <a:solidFill>
                <a:schemeClr val="tx2">
                  <a:lumMod val="50000"/>
                </a:schemeClr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Чугуевского </a:t>
            </a:r>
          </a:p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муниципального округа </a:t>
            </a:r>
          </a:p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2020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</a:t>
            </a:r>
            <a:endParaRPr lang="ru-RU" sz="4000" b="1" dirty="0" smtClean="0">
              <a:solidFill>
                <a:schemeClr val="tx2">
                  <a:lumMod val="50000"/>
                </a:schemeClr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 </a:t>
            </a:r>
          </a:p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-1564368" y="5002868"/>
            <a:ext cx="33985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Скачать </a:t>
            </a:r>
            <a:r>
              <a:rPr lang="ru-RU" sz="1400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текст</a:t>
            </a:r>
            <a:r>
              <a:rPr lang="ru-RU" sz="1400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sz="1400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решения</a:t>
            </a:r>
            <a:endParaRPr lang="ru-RU" sz="1400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69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Нормативная база формирования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Чугуевского муниципального округа на 2020 год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плановый период 2021 и 2022 годов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3959082" y="3212976"/>
            <a:ext cx="2232248" cy="1412569"/>
          </a:xfrm>
          <a:prstGeom prst="wedgeEllipseCallout">
            <a:avLst>
              <a:gd name="adj1" fmla="val -20424"/>
              <a:gd name="adj2" fmla="val 38764"/>
            </a:avLst>
          </a:prstGeom>
          <a:gradFill flip="none" rotWithShape="1">
            <a:gsLst>
              <a:gs pos="26000">
                <a:schemeClr val="accent1">
                  <a:lumMod val="5000"/>
                  <a:lumOff val="95000"/>
                </a:schemeClr>
              </a:gs>
              <a:gs pos="7104">
                <a:schemeClr val="accent1">
                  <a:lumMod val="5000"/>
                  <a:lumOff val="95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1400" b="1" dirty="0">
                <a:solidFill>
                  <a:schemeClr val="tx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 Чугуевского муниципального округа</a:t>
            </a:r>
            <a:endParaRPr lang="ru-RU" sz="1400" dirty="0">
              <a:solidFill>
                <a:schemeClr val="tx1"/>
              </a:solidFill>
              <a:effectLst>
                <a:reflection blurRad="6350" stA="20000" endPos="55000" dir="5400000" sy="-100000" algn="bl" rotWithShape="0"/>
              </a:effectLst>
            </a:endParaRPr>
          </a:p>
        </p:txBody>
      </p:sp>
      <p:sp>
        <p:nvSpPr>
          <p:cNvPr id="6" name="Выноска 2 5"/>
          <p:cNvSpPr/>
          <p:nvPr/>
        </p:nvSpPr>
        <p:spPr>
          <a:xfrm>
            <a:off x="6588224" y="1376772"/>
            <a:ext cx="2304256" cy="1274342"/>
          </a:xfrm>
          <a:prstGeom prst="borderCallout2">
            <a:avLst>
              <a:gd name="adj1" fmla="val 36856"/>
              <a:gd name="adj2" fmla="val -545"/>
              <a:gd name="adj3" fmla="val 157840"/>
              <a:gd name="adj4" fmla="val -31634"/>
              <a:gd name="adj5" fmla="val 83221"/>
              <a:gd name="adj6" fmla="val -715"/>
            </a:avLst>
          </a:prstGeom>
          <a:gradFill>
            <a:gsLst>
              <a:gs pos="2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социально-экономического развития  Чугуевского муниципального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2020 год и  плановый период  2021 - 2022  годов</a:t>
            </a:r>
          </a:p>
        </p:txBody>
      </p:sp>
      <p:sp>
        <p:nvSpPr>
          <p:cNvPr id="10" name="Выноска 2 9"/>
          <p:cNvSpPr/>
          <p:nvPr/>
        </p:nvSpPr>
        <p:spPr>
          <a:xfrm>
            <a:off x="6588224" y="3060846"/>
            <a:ext cx="2304256" cy="1676674"/>
          </a:xfrm>
          <a:prstGeom prst="borderCallout2">
            <a:avLst>
              <a:gd name="adj1" fmla="val 20739"/>
              <a:gd name="adj2" fmla="val -174"/>
              <a:gd name="adj3" fmla="val 40815"/>
              <a:gd name="adj4" fmla="val -17876"/>
              <a:gd name="adj5" fmla="val 34643"/>
              <a:gd name="adj6" fmla="val 594"/>
            </a:avLst>
          </a:prstGeom>
          <a:gradFill>
            <a:gsLst>
              <a:gs pos="2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и налоговой политики Чугуевского муниципального округа на 2020 год и плановый период 2021 и 2022 годов</a:t>
            </a:r>
          </a:p>
        </p:txBody>
      </p:sp>
      <p:sp>
        <p:nvSpPr>
          <p:cNvPr id="11" name="Выноска 2 10"/>
          <p:cNvSpPr/>
          <p:nvPr/>
        </p:nvSpPr>
        <p:spPr>
          <a:xfrm>
            <a:off x="6588224" y="5157192"/>
            <a:ext cx="2304256" cy="1366160"/>
          </a:xfrm>
          <a:prstGeom prst="borderCallout2">
            <a:avLst>
              <a:gd name="adj1" fmla="val 8312"/>
              <a:gd name="adj2" fmla="val -1086"/>
              <a:gd name="adj3" fmla="val -55003"/>
              <a:gd name="adj4" fmla="val -28241"/>
              <a:gd name="adj5" fmla="val 42484"/>
              <a:gd name="adj6" fmla="val -1122"/>
            </a:avLst>
          </a:prstGeom>
          <a:gradFill>
            <a:gsLst>
              <a:gs pos="2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«Положение о бюджетном устройстве, бюджетном процессе и межбюджетных отношениях в Чугуевском муниципальном районе».</a:t>
            </a:r>
          </a:p>
        </p:txBody>
      </p:sp>
      <p:sp>
        <p:nvSpPr>
          <p:cNvPr id="13" name="Выноска 2 12"/>
          <p:cNvSpPr/>
          <p:nvPr/>
        </p:nvSpPr>
        <p:spPr>
          <a:xfrm>
            <a:off x="1187624" y="1376772"/>
            <a:ext cx="2304256" cy="1274342"/>
          </a:xfrm>
          <a:prstGeom prst="borderCallout2">
            <a:avLst>
              <a:gd name="adj1" fmla="val 32162"/>
              <a:gd name="adj2" fmla="val 99962"/>
              <a:gd name="adj3" fmla="val 153952"/>
              <a:gd name="adj4" fmla="val 136912"/>
              <a:gd name="adj5" fmla="val 74230"/>
              <a:gd name="adj6" fmla="val 100749"/>
            </a:avLst>
          </a:prstGeom>
          <a:gradFill>
            <a:gsLst>
              <a:gs pos="2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6 октября 2003 года № 131-ФЗ «Об общих принципах организации местного самоуправления в Российской Федерации»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2 13"/>
          <p:cNvSpPr/>
          <p:nvPr/>
        </p:nvSpPr>
        <p:spPr>
          <a:xfrm>
            <a:off x="1221274" y="2924944"/>
            <a:ext cx="2304256" cy="1274342"/>
          </a:xfrm>
          <a:prstGeom prst="borderCallout2">
            <a:avLst>
              <a:gd name="adj1" fmla="val 26797"/>
              <a:gd name="adj2" fmla="val 100332"/>
              <a:gd name="adj3" fmla="val 50237"/>
              <a:gd name="adj4" fmla="val 123695"/>
              <a:gd name="adj5" fmla="val 49189"/>
              <a:gd name="adj6" fmla="val 98951"/>
            </a:avLst>
          </a:prstGeom>
          <a:gradFill>
            <a:gsLst>
              <a:gs pos="2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Приморского края от 16 сентября 2019 года № 570-КЗ «О Чугуевском муниципальном округе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2 14"/>
          <p:cNvSpPr/>
          <p:nvPr/>
        </p:nvSpPr>
        <p:spPr>
          <a:xfrm>
            <a:off x="1214961" y="4528930"/>
            <a:ext cx="2304256" cy="1994422"/>
          </a:xfrm>
          <a:prstGeom prst="borderCallout2">
            <a:avLst>
              <a:gd name="adj1" fmla="val 36186"/>
              <a:gd name="adj2" fmla="val 100332"/>
              <a:gd name="adj3" fmla="val -4573"/>
              <a:gd name="adj4" fmla="val 131887"/>
              <a:gd name="adj5" fmla="val 9189"/>
              <a:gd name="adj6" fmla="val 100517"/>
            </a:avLst>
          </a:prstGeom>
          <a:gradFill>
            <a:gsLst>
              <a:gs pos="2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Послание Президента РФ Федеральному Собранию от 20 февраля 2019 года, Указ Президента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от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мая 2018 года № 204 «О национальных целях и стратегических задачах развития РФ на период до 2025 года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2 15"/>
          <p:cNvSpPr/>
          <p:nvPr/>
        </p:nvSpPr>
        <p:spPr>
          <a:xfrm>
            <a:off x="3910844" y="5249010"/>
            <a:ext cx="2304256" cy="1274342"/>
          </a:xfrm>
          <a:prstGeom prst="borderCallout2">
            <a:avLst>
              <a:gd name="adj1" fmla="val 2139"/>
              <a:gd name="adj2" fmla="val 61118"/>
              <a:gd name="adj3" fmla="val -45404"/>
              <a:gd name="adj4" fmla="val 49208"/>
              <a:gd name="adj5" fmla="val 1880"/>
              <a:gd name="adj6" fmla="val 41470"/>
            </a:avLst>
          </a:prstGeom>
          <a:gradFill>
            <a:gsLst>
              <a:gs pos="2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Устав Чугуевского муниципального района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Выноска 2 17"/>
          <p:cNvSpPr/>
          <p:nvPr/>
        </p:nvSpPr>
        <p:spPr>
          <a:xfrm>
            <a:off x="3923078" y="1376772"/>
            <a:ext cx="2304256" cy="900100"/>
          </a:xfrm>
          <a:prstGeom prst="borderCallout2">
            <a:avLst>
              <a:gd name="adj1" fmla="val 98834"/>
              <a:gd name="adj2" fmla="val 52119"/>
              <a:gd name="adj3" fmla="val 200218"/>
              <a:gd name="adj4" fmla="val 52334"/>
              <a:gd name="adj5" fmla="val 98517"/>
              <a:gd name="adj6" fmla="val 41660"/>
            </a:avLst>
          </a:prstGeom>
          <a:gradFill>
            <a:gsLst>
              <a:gs pos="26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РФ, Налоговый кодекс РФ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1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Основные характеристики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Чугуевского муниципального округа на 2020 год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плановый период 2021 и 2022 годов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84176" y="1135479"/>
            <a:ext cx="7776864" cy="536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Думы Чугуевского муниципального района «О бюджете Чугуевского муниципального округа  на 2020 год и плановый период 2021 и 2022 годов» 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подготовлено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с соблюдением требований Бюджетного кодекса Российской Федерации и решения Думы Чугуевского муниципального района от 31 июля 2009 года № 892 «Положение о бюджетном устройстве, бюджетном процессе и межбюджетных отношениях в Чугуевском муниципальном районе». </a:t>
            </a:r>
          </a:p>
          <a:p>
            <a:pPr algn="just">
              <a:spcAft>
                <a:spcPts val="600"/>
              </a:spcAft>
            </a:pP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Чугуевского муниципального округа 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сформирован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на трёхлетний период и отвечает основным направлениям бюджетной политики Чугуевского муниципального округа на 2020 год и на плановый период 2021 и 2022 годов.</a:t>
            </a:r>
          </a:p>
          <a:p>
            <a:pPr algn="just">
              <a:spcAft>
                <a:spcPts val="600"/>
              </a:spcAft>
            </a:pP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Бюджетная политика на 2020 – 2022 годы направлена на создание условий для устойчивого социально-экономического развития Чугуевского муниципального округа  в целях обеспечения реализации приоритетных задач.</a:t>
            </a:r>
          </a:p>
          <a:p>
            <a:pPr algn="just">
              <a:spcAft>
                <a:spcPts val="600"/>
              </a:spcAft>
            </a:pP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Реализация долгосрочной бюджетной политики в Чугуевском муниципальном округе будет осуществляться по следующим основным направлениям:</a:t>
            </a:r>
          </a:p>
          <a:p>
            <a:pPr algn="just">
              <a:spcAft>
                <a:spcPts val="600"/>
              </a:spcAft>
            </a:pP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50" b="1" dirty="0" err="1">
                <a:latin typeface="Times New Roman" pitchFamily="18" charset="0"/>
                <a:cs typeface="Times New Roman" pitchFamily="18" charset="0"/>
              </a:rPr>
              <a:t>приоритизация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 бюджетных расходов с учетом обеспечения достижения целей национальных проектов в соответствии с Указом Президента Российской Федерации от 7 мая 2018 года № 204 и необходимости реализации на территории Чугуевского 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программ по основным направлениям стратегического развития Чугуевского муниципального 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округа;</a:t>
            </a:r>
          </a:p>
          <a:p>
            <a:pPr algn="just">
              <a:spcAft>
                <a:spcPts val="600"/>
              </a:spcAft>
            </a:pP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повышение эффективности бюджетных расходов, формирование бюджетных параметров исходя из необходимости безусловного исполнения действующих расходных обязательств, в том числе с учетом их оптимизации и эффективности исполнения, осуществления взвешенного подхода к принятию новых расходных обязательств и сокращения неэффективных бюджетных расходов;</a:t>
            </a:r>
          </a:p>
          <a:p>
            <a:pPr algn="just">
              <a:spcAft>
                <a:spcPts val="600"/>
              </a:spcAft>
            </a:pP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совершенствование инструментов программно-целевого планирования и управления с учетом приоритетов социально-экономического развития и реальных финансовых возможностей бюджета Чугуевского муниципального округа, дальнейшего совершенствования системы оценки эффективности реализации муниципальных программ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5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39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Основные  показатели социально – экономического развития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Чугуевского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муниципального округа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2020 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2021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2022 годов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479652"/>
              </p:ext>
            </p:extLst>
          </p:nvPr>
        </p:nvGraphicFramePr>
        <p:xfrm>
          <a:off x="1187624" y="3720675"/>
          <a:ext cx="7776863" cy="294868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512208"/>
                <a:gridCol w="796219"/>
                <a:gridCol w="854562"/>
                <a:gridCol w="906043"/>
                <a:gridCol w="947226"/>
                <a:gridCol w="957522"/>
                <a:gridCol w="803083"/>
              </a:tblGrid>
              <a:tr h="203602"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endParaRPr kumimoji="0" lang="ru-RU" sz="1100" u="none" strike="noStrike" kern="1200" cap="none" normalizeH="0" baseline="0" dirty="0" smtClean="0">
                        <a:ln>
                          <a:noFill/>
                        </a:ln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оценка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614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</a:t>
                      </a: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 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(среднегодовая)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человек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22377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22109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21821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21537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21257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4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потребительских цен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105,1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103,8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103,9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614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Величина прожиточного минимума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руб.,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месяц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12623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13198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13717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14266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14837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4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платных услуг населению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млн.руб.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276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306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334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614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Реальные денежные доходы населения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109,5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110,8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103,7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106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258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зарегистрированной безработицы ( на конец года)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2,4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88913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в целом по региону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30,1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33,4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34,6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35,4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36,7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14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Продукция сельского хозяйства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млн.руб.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618,5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624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624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87624" y="1196752"/>
            <a:ext cx="7776864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 Чугуевского муниципального округа на 2020 год и  плановый период  2021 - 2022  годов  разработан в соответствии с требованиями Бюджетного кодекса Российской федерации,  Порядка разработки прогноза социально-экономического развития  Чугуевского  муниципального района, утвержденного постановлением   администрации  Чугуевского муниципального района от 11.09.2009  года № 502  «Об утверждении  Порядка разработки прогноза социально-экономического развития   Чугуевского  муниципального района»  на основе анализа тенденций развития отраслей экономики и социальной сферы  Чугуевского муниципального округа.</a:t>
            </a:r>
          </a:p>
          <a:p>
            <a:pPr algn="just">
              <a:spcAft>
                <a:spcPts val="600"/>
              </a:spcAft>
            </a:pP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Прогноз основывается на статистической отчетности предшествующих лет и истекшего периода 2018 года, учитывает состояние, структуру и развитость объектов отраслей материального производства, потребительского рынка, социальной сферы, основные характеристики прогноза социально-экономического развития Чугуевского муниципального округа на 2019 год и плановый период 2020-2021 годов, индексы–дефляторы, предложенные Министерством экономического развития РФ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5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70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Основные задачи и приоритетные направления бюджетной     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политики  Чугуевского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муниципального округа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2020 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</a:t>
            </a: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59632" y="1124745"/>
            <a:ext cx="7704856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Чугуевского муниципального округа на 2020 год и плановый период 2021 и 2022 годов (далее – Основные направления) подготовлены в соответствии со статьями 172, 184.2 Бюджетного кодекса Российской Федерации, статьей 36 Решения Думы Чугуевского муниципального района от 31 июля 2009 года № 892 «О бюджетном устройстве, бюджетном процессе и межбюджетных отношениях в Чугуевском муниципальном районе», с учетом итогов реализации бюджетной и налоговой политики в 2018-2019 годах на территории Чугуевского муниципального района и входящих в его состав трех сельских поселений.</a:t>
            </a:r>
          </a:p>
          <a:p>
            <a:pPr algn="just">
              <a:spcBef>
                <a:spcPts val="60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соответствии со статьей 13 Федерального закона от 6 октября 2003 года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131-ФЗ «Об общих принципах организации местного самоуправления в Российской Федерации» принят Закон Приморского края от 16 сентября 2019 года № 570-КЗ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Чугуевском муниципальном округе», согласно которого поселения, входящие в состав Чугуевского муниципального района, преобразованы путем их объединения в Чугуевский муниципальный округ. </a:t>
            </a:r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Определяющее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влияние на формирование Основных направлений оказали целевые ориентиры развития страны, обозначенные в послании Президента Российской Федерации Федеральному Собранию от 20 февраля 2019 года, положениях Указа Президента Российской Федерации от 7 мая 2018 года № 204 «О национальных целях и стратегических задачах развития Российской Федерации на период до 2025 года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основных направлений бюджетной политики на 2020-2022 годы (далее - бюджетная политика) является описание условий, принимаемых для составления проекта бюджета Чугуевского муниципального округа  на 2020-2022 годы, основных подходов к его формированию и общего порядка разработки основных характеристик и прогнозируемых параметров бюджета Чугуевского муниципального округа, а также обеспечение прозрачности и открытости бюджетного планирования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1187624" y="5301208"/>
            <a:ext cx="7704856" cy="360040"/>
          </a:xfrm>
          <a:prstGeom prst="flowChartTerminator">
            <a:avLst/>
          </a:prstGeom>
          <a:solidFill>
            <a:srgbClr val="FFF9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бюджетной политики на 2020-2022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годов: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1187624" y="5668583"/>
            <a:ext cx="7704856" cy="23850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повышение эффективности бюджетных расходов; 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187624" y="5949280"/>
            <a:ext cx="7704856" cy="22109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безусловное исполнение принятых социальных обязательств; 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1188085" y="6237312"/>
            <a:ext cx="7704856" cy="20566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финансовое обеспечение реализации приоритетных для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округа задач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187624" y="6505649"/>
            <a:ext cx="7704856" cy="21602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обеспечение открытости и прозрачности общественных финансов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Основные характеристики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Чугуевского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муниципального округа на 2020 год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2021 и 2022 годов</a:t>
            </a: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784896"/>
              </p:ext>
            </p:extLst>
          </p:nvPr>
        </p:nvGraphicFramePr>
        <p:xfrm>
          <a:off x="1259632" y="1484784"/>
          <a:ext cx="7704856" cy="475252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448272"/>
                <a:gridCol w="2160240"/>
                <a:gridCol w="1440160"/>
                <a:gridCol w="1656184"/>
              </a:tblGrid>
              <a:tr h="5040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Очередной финансовый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Плановый период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0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бюджета, всего</a:t>
                      </a:r>
                      <a:b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1 099 139 412,47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1 072 419 989,96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838 433 714,62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-налоговые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неналоговые 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407 243 300,00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397 680 600,00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399 788 400,00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-безвозмездные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691 896 112,47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674 739 389,96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438 645 314,62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бюджета,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1 118</a:t>
                      </a:r>
                      <a:r>
                        <a:rPr lang="ru-RU" sz="12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139 412,47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1 072 419 989,96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838 433 714,62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утвержденные расходы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11 105 900,00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21 500 000,00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-19 000 000,00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80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</a:t>
                      </a:r>
                      <a:r>
                        <a:rPr lang="ru-RU" sz="12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муниципального долга</a:t>
                      </a:r>
                    </a:p>
                    <a:p>
                      <a:pPr algn="l" rtl="0" fontAlgn="ctr"/>
                      <a:r>
                        <a:rPr lang="ru-RU" sz="12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2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конец года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511180" y="1145649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64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870" y="5060"/>
            <a:ext cx="8706618" cy="83165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2000" b="1" dirty="0">
              <a:solidFill>
                <a:schemeClr val="tx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6603876" y="1005508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4172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Доходы бюджета Чугуевского муниципального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округа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на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2021 и 2022 годов</a:t>
            </a:r>
          </a:p>
        </p:txBody>
      </p:sp>
      <p:pic>
        <p:nvPicPr>
          <p:cNvPr id="17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84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000982"/>
              </p:ext>
            </p:extLst>
          </p:nvPr>
        </p:nvGraphicFramePr>
        <p:xfrm>
          <a:off x="1835696" y="1700808"/>
          <a:ext cx="6779559" cy="4173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3491880" y="5052795"/>
            <a:ext cx="432048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1 099 139 412,47                     1 072 419 989,96                      838 433 714,62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0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Собственные доходы бюджета Чугуевского муниципального округа на 2020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разрезе источников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доходов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461669"/>
              </p:ext>
            </p:extLst>
          </p:nvPr>
        </p:nvGraphicFramePr>
        <p:xfrm>
          <a:off x="2555776" y="2165772"/>
          <a:ext cx="4572000" cy="339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Скругленная прямоугольная выноска 1"/>
          <p:cNvSpPr/>
          <p:nvPr/>
        </p:nvSpPr>
        <p:spPr>
          <a:xfrm>
            <a:off x="1403648" y="1268760"/>
            <a:ext cx="1800200" cy="576064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350 276 194,0 руб.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6585396" y="1297910"/>
            <a:ext cx="2160240" cy="576064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56 967 106,0 руб.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1406476" y="1977287"/>
            <a:ext cx="1365324" cy="916186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 82,7%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1373544" y="3025935"/>
            <a:ext cx="1368152" cy="383506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 7,4%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403648" y="3541903"/>
            <a:ext cx="1368152" cy="446531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ЕНВД 4,3%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1409695" y="6339585"/>
            <a:ext cx="1368152" cy="243552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ЕСХН 0,1%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1403648" y="4796167"/>
            <a:ext cx="1368152" cy="703325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ФЛ 1,5%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1403648" y="4120896"/>
            <a:ext cx="1368152" cy="510502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 3,5%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1409695" y="5664261"/>
            <a:ext cx="1368152" cy="502542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 0,5%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6876256" y="2636773"/>
            <a:ext cx="1869380" cy="535644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земли 26,3%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6876256" y="3260316"/>
            <a:ext cx="1881275" cy="657011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имущества 14,5%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6876256" y="4524873"/>
            <a:ext cx="1869380" cy="488303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доходы от имущества 8,9%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6888151" y="5664262"/>
            <a:ext cx="1869380" cy="416334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Негативное воздействие 1,9%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6876256" y="1949962"/>
            <a:ext cx="1869380" cy="598912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 27,3%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6888151" y="4019532"/>
            <a:ext cx="1869380" cy="403136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земли 14,0%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ая прямоугольная выноска 25"/>
          <p:cNvSpPr/>
          <p:nvPr/>
        </p:nvSpPr>
        <p:spPr>
          <a:xfrm>
            <a:off x="6876256" y="5115381"/>
            <a:ext cx="1881275" cy="472893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имущества 5,3%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ая прямоугольная выноска 26"/>
          <p:cNvSpPr/>
          <p:nvPr/>
        </p:nvSpPr>
        <p:spPr>
          <a:xfrm>
            <a:off x="6897667" y="6166803"/>
            <a:ext cx="1869380" cy="416334"/>
          </a:xfrm>
          <a:prstGeom prst="wedgeRoundRectCallout">
            <a:avLst>
              <a:gd name="adj1" fmla="val -18011"/>
              <a:gd name="adj2" fmla="val 11794"/>
              <a:gd name="adj3" fmla="val 16667"/>
            </a:avLst>
          </a:prstGeom>
          <a:solidFill>
            <a:schemeClr val="accent2">
              <a:lumMod val="60000"/>
              <a:lumOff val="4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 1,9%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81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6423560" y="1022539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Собственные доходы бюджета Чугуевского муниципального округа на 2020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2021 и 2022 годов </a:t>
            </a:r>
            <a:endParaRPr lang="ru-RU" sz="2000" b="1" dirty="0" smtClean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разрезе источников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доходов: налоговые доходы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812405"/>
              </p:ext>
            </p:extLst>
          </p:nvPr>
        </p:nvGraphicFramePr>
        <p:xfrm>
          <a:off x="1115616" y="1124744"/>
          <a:ext cx="8028384" cy="551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6684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6447124" y="1145649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Собственные доходы бюджета Чугуевского муниципального округа на 2020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2021 и 2022 годов </a:t>
            </a:r>
            <a:endParaRPr lang="ru-RU" sz="2000" b="1" dirty="0" smtClean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разрезе источников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доходов: неналоговые доходы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5832626"/>
              </p:ext>
            </p:extLst>
          </p:nvPr>
        </p:nvGraphicFramePr>
        <p:xfrm>
          <a:off x="827584" y="1145649"/>
          <a:ext cx="8316416" cy="5538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7149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Сведения 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безвозмездных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поступлениях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на 2020 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</a:t>
            </a: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516216" y="1032892"/>
            <a:ext cx="24681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406869"/>
              </p:ext>
            </p:extLst>
          </p:nvPr>
        </p:nvGraphicFramePr>
        <p:xfrm>
          <a:off x="1259632" y="1340769"/>
          <a:ext cx="7632848" cy="281630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744416"/>
                <a:gridCol w="1368152"/>
                <a:gridCol w="1152128"/>
                <a:gridCol w="1368152"/>
              </a:tblGrid>
              <a:tr h="936104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безвозмездных поступлений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64" marR="32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Проект бюджета на 2020 год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Проект бюджета на 2021 год </a:t>
                      </a:r>
                      <a:endParaRPr lang="ru-RU" sz="105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 учета условно утвержденных)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Проект бюджета на 2022 год </a:t>
                      </a:r>
                      <a:endParaRPr lang="ru-RU" sz="105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 учета условно утвержденных)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36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Дотации</a:t>
                      </a:r>
                      <a:endParaRPr lang="ru-RU" sz="1000" b="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84 817 820,72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36 552 464,00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19 019 358,00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Субсидии</a:t>
                      </a:r>
                      <a:endParaRPr lang="ru-RU" sz="1000" b="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CC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189 731 232,09</a:t>
                      </a:r>
                    </a:p>
                  </a:txBody>
                  <a:tcPr marL="9525" marR="9525" marT="9525" marB="0" anchor="ctr">
                    <a:solidFill>
                      <a:srgbClr val="CC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220 959 980,30</a:t>
                      </a:r>
                    </a:p>
                  </a:txBody>
                  <a:tcPr marL="9525" marR="9525" marT="9525" marB="0" anchor="ctr">
                    <a:solidFill>
                      <a:srgbClr val="CC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1 564 172,96</a:t>
                      </a:r>
                    </a:p>
                  </a:txBody>
                  <a:tcPr marL="9525" marR="9525" marT="9525" marB="0" anchor="ctr">
                    <a:solidFill>
                      <a:srgbClr val="CCFFFF">
                        <a:alpha val="40000"/>
                      </a:srgb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Субвенции</a:t>
                      </a:r>
                      <a:endParaRPr lang="ru-RU" sz="1000" b="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7D9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417 347 059,66</a:t>
                      </a:r>
                    </a:p>
                  </a:txBody>
                  <a:tcPr marL="9525" marR="9525" marT="9525" marB="0" anchor="ctr">
                    <a:solidFill>
                      <a:srgbClr val="FFF7D9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417 226 945,66</a:t>
                      </a:r>
                    </a:p>
                  </a:txBody>
                  <a:tcPr marL="9525" marR="9525" marT="9525" marB="0" anchor="ctr">
                    <a:solidFill>
                      <a:srgbClr val="FFF7D9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418 061 783,66</a:t>
                      </a:r>
                    </a:p>
                  </a:txBody>
                  <a:tcPr marL="9525" marR="9525" marT="9525" marB="0" anchor="ctr">
                    <a:solidFill>
                      <a:srgbClr val="FFF7D9">
                        <a:alpha val="83137"/>
                      </a:srgb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Всего безвозмездных поступлений от других бюджетов бюджетной системы Российской Федерации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691 896 112,47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674 739 389,96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438 645 314,62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170484" y="4293096"/>
            <a:ext cx="412159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Объем безвозмездных поступлений в 2020 году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составит 691 896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112,47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рублей, в том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числе д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отации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бюджетам муниципальных районов на поддержку мер по обеспечению сбалансированности бюджетов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сумме 84 817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820,72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субвенции из краевого бюджета </a:t>
            </a:r>
            <a:r>
              <a:rPr lang="ru-RU" sz="1200" dirty="0">
                <a:latin typeface="Times New Roman" panose="02020603050405020304" pitchFamily="18" charset="0"/>
              </a:rPr>
              <a:t>417 347 </a:t>
            </a:r>
            <a:r>
              <a:rPr lang="ru-RU" sz="1200" dirty="0" smtClean="0">
                <a:latin typeface="Times New Roman" panose="02020603050405020304" pitchFamily="18" charset="0"/>
              </a:rPr>
              <a:t>059,66</a:t>
            </a:r>
            <a:r>
              <a:rPr lang="en-US" sz="1200" dirty="0" smtClean="0">
                <a:latin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рублей, субсидии 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сумме 189 731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232,09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рублей.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Объем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безвозмездных поступлений будет уточняться в процессе рассмотрения проекта краевого закона «О краевом бюджете на 2020 год и плановый период 2021 и 2022 годов», а также в ходе исполнения бюджета на 2020 год.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5787480"/>
              </p:ext>
            </p:extLst>
          </p:nvPr>
        </p:nvGraphicFramePr>
        <p:xfrm>
          <a:off x="5471929" y="4271109"/>
          <a:ext cx="3549357" cy="2318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882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Основные подходы к формированию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</a:t>
            </a:r>
            <a:endParaRPr lang="ru-RU" sz="2000" b="1" dirty="0" smtClean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Чугуевского муниципального округа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2020 год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2022 годов по расходам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652982292"/>
              </p:ext>
            </p:extLst>
          </p:nvPr>
        </p:nvGraphicFramePr>
        <p:xfrm>
          <a:off x="1331640" y="1268760"/>
          <a:ext cx="74888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Расходы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 Чугуевского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муниципального округа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на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в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разрезе муниципальных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программ 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982829"/>
              </p:ext>
            </p:extLst>
          </p:nvPr>
        </p:nvGraphicFramePr>
        <p:xfrm>
          <a:off x="971600" y="1122140"/>
          <a:ext cx="8064896" cy="5735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 flipV="1">
            <a:off x="8748464" y="5733256"/>
            <a:ext cx="0" cy="36004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 Чугуевского муниципального округа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2020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 </a:t>
            </a:r>
            <a:endParaRPr lang="ru-RU" sz="2000" b="1" dirty="0" smtClean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разрезе муниципальных программ</a:t>
            </a:r>
          </a:p>
        </p:txBody>
      </p:sp>
      <p:pic>
        <p:nvPicPr>
          <p:cNvPr id="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6318788" y="1032892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649396"/>
              </p:ext>
            </p:extLst>
          </p:nvPr>
        </p:nvGraphicFramePr>
        <p:xfrm>
          <a:off x="1187624" y="1340768"/>
          <a:ext cx="7776864" cy="5241349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536504"/>
                <a:gridCol w="1080120"/>
                <a:gridCol w="1080120"/>
                <a:gridCol w="1080120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9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учета условно утвержденных</a:t>
                      </a: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9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учета условно утвержденных</a:t>
                      </a: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44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720 644 285,72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750 833 482,51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580 990 689,00</a:t>
                      </a:r>
                    </a:p>
                  </a:txBody>
                  <a:tcPr marL="9525" marR="9525" marT="9525" marB="0"/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культуры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2020-2027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72 650 093,15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57 004 425,00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52 548 721,00</a:t>
                      </a:r>
                    </a:p>
                  </a:txBody>
                  <a:tcPr marL="9525" marR="9525" marT="9525" marB="0"/>
                </a:tc>
              </a:tr>
              <a:tr h="2133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транспортной инфраструктуры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50 491 617,00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29 479 175,00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30 531 238,00</a:t>
                      </a:r>
                    </a:p>
                  </a:txBody>
                  <a:tcPr marL="9525" marR="9525" marT="9525" marB="0"/>
                </a:tc>
              </a:tr>
              <a:tr h="1413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«Социально-экономическое развитие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35 281 543,00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32 520 009,00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33 138 638,00</a:t>
                      </a:r>
                    </a:p>
                  </a:txBody>
                  <a:tcPr marL="9525" marR="9525" marT="9525" marB="0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физической культуры, спорта и туризма в Чугуевском муниципальном округе» на 2020-2027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70 776 365,20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70 566 711,00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1 520 000,00</a:t>
                      </a:r>
                    </a:p>
                  </a:txBody>
                  <a:tcPr marL="9525" marR="9525" marT="9525" marB="0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«Обеспечение доступным жильем и качественными услугами жилищно-коммунального хозяйства населения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27 962 167,00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26 876 628,30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29 919 619,96</a:t>
                      </a:r>
                    </a:p>
                  </a:txBody>
                  <a:tcPr marL="9525" marR="9525" marT="9525" marB="0"/>
                </a:tc>
              </a:tr>
              <a:tr h="342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«Энергосбережение и энергетическая эффективность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9 948 300,00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5 360 000,00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5 260 000,00</a:t>
                      </a:r>
                    </a:p>
                  </a:txBody>
                  <a:tcPr marL="9525" marR="9525" marT="9525" marB="0"/>
                </a:tc>
              </a:tr>
              <a:tr h="1623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«Благоустройство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24 304 056,74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4 720 860,00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4 670 860,00</a:t>
                      </a:r>
                    </a:p>
                  </a:txBody>
                  <a:tcPr marL="9525" marR="9525" marT="9525" marB="0"/>
                </a:tc>
              </a:tr>
              <a:tr h="342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«Комплексные меры по профилактике правонарушений на территории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2 087 338,00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2 062 987,00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2 062 987,00</a:t>
                      </a:r>
                    </a:p>
                  </a:txBody>
                  <a:tcPr marL="9525" marR="9525" marT="9525" marB="0"/>
                </a:tc>
              </a:tr>
              <a:tr h="295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«Материально-техническое обеспечение органов местного самоуправления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26 264 400,00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18 475 000,00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17 600 000,00</a:t>
                      </a:r>
                    </a:p>
                  </a:txBody>
                  <a:tcPr marL="9525" marR="9525" marT="9525" marB="0"/>
                </a:tc>
              </a:tr>
              <a:tr h="1765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«Информационное общество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5 600 000,00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3 097 000,00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2 997 000,00</a:t>
                      </a:r>
                    </a:p>
                  </a:txBody>
                  <a:tcPr marL="9525" marR="9525" marT="9525" marB="0"/>
                </a:tc>
              </a:tr>
              <a:tr h="318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муниципальной службы в Чугуевском муниципальном округе» 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3 150 000,00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3 150 000,00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3 160 000,00</a:t>
                      </a:r>
                    </a:p>
                  </a:txBody>
                  <a:tcPr marL="9525" marR="9525" marT="9525" marB="0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противодействии коррупции в Чугуевском муниципальном округе» 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50 000,00</a:t>
                      </a:r>
                    </a:p>
                  </a:txBody>
                  <a:tcPr marL="9525" marR="9525" marT="9525" marB="0"/>
                </a:tc>
              </a:tr>
              <a:tr h="479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«Защита населения и территории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чрезвычайных ситуаций природного и техногенного характера и обеспечение пожарной безопасности на территории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2 023 540,00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1 065 000,00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915 000,00</a:t>
                      </a:r>
                    </a:p>
                  </a:txBody>
                  <a:tcPr marL="9525" marR="9525" marT="9525" marB="0"/>
                </a:tc>
              </a:tr>
              <a:tr h="342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«Комплексные меры по профилактике терроризма и экстремизма на территории Чугуевского 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МО»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2020-2024 годы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30 350,00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30 350,00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30 350,00</a:t>
                      </a:r>
                    </a:p>
                  </a:txBody>
                  <a:tcPr marL="9525" marR="9525" marT="9525" marB="0"/>
                </a:tc>
              </a:tr>
              <a:tr h="1092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направления деятельности органов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самоуправления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66 875 356,66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56 022 462,15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51 538 611,66</a:t>
                      </a:r>
                    </a:p>
                  </a:txBody>
                  <a:tcPr marL="9525" marR="9525" marT="9525" marB="0"/>
                </a:tc>
              </a:tr>
              <a:tr h="199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РАСХОДОВ: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1 118 139 412,47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1 061 314 089,96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816 933 714,62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Сведения о расходах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 Чугуевского муниципального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округа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2020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по разделам и подразделам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классификации расходов бюджета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4986167"/>
              </p:ext>
            </p:extLst>
          </p:nvPr>
        </p:nvGraphicFramePr>
        <p:xfrm>
          <a:off x="1115616" y="1196752"/>
          <a:ext cx="7911424" cy="5112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3707904" y="3778746"/>
            <a:ext cx="2035318" cy="1080120"/>
          </a:xfrm>
          <a:prstGeom prst="wedgeEllipseCallout">
            <a:avLst>
              <a:gd name="adj1" fmla="val -21245"/>
              <a:gd name="adj2" fmla="val 31002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54864" tIns="50292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endParaRPr lang="ru-RU" sz="1200" b="1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defRPr sz="1000"/>
            </a:pPr>
            <a:r>
              <a:rPr lang="ru-RU" sz="12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sz="1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расходов: </a:t>
            </a:r>
          </a:p>
          <a:p>
            <a:pPr algn="ctr">
              <a:defRPr sz="1000"/>
            </a:pP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1 118 139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412,47 </a:t>
            </a:r>
            <a:r>
              <a:rPr lang="ru-RU" sz="12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42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7308304" y="1091082"/>
            <a:ext cx="16561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Расходы бюджета Чугуевского муниципального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округа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2020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2021 и 2022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в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разрезе разделов бюджетной классификации</a:t>
            </a:r>
          </a:p>
        </p:txBody>
      </p:sp>
      <p:pic>
        <p:nvPicPr>
          <p:cNvPr id="9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861906"/>
              </p:ext>
            </p:extLst>
          </p:nvPr>
        </p:nvGraphicFramePr>
        <p:xfrm>
          <a:off x="1120773" y="950093"/>
          <a:ext cx="8023227" cy="5856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3629794" y="6515442"/>
            <a:ext cx="518457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1 118 139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412,47                            1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061 314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089,96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816 933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714,62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Расходы бюджета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угуевского муниципального округа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инвестиционные цели в 2020 году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03176353"/>
              </p:ext>
            </p:extLst>
          </p:nvPr>
        </p:nvGraphicFramePr>
        <p:xfrm>
          <a:off x="1079105" y="1124744"/>
          <a:ext cx="8064895" cy="5484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31446" y="5661248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Общая сумма инвестиций 162,32 </a:t>
            </a:r>
            <a:r>
              <a:rPr lang="ru-RU" sz="16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рублей,</a:t>
            </a:r>
          </a:p>
          <a:p>
            <a:pPr algn="ctr">
              <a:defRPr/>
            </a:pPr>
            <a:r>
              <a:rPr lang="ru-RU" sz="12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том числе: краевой бюджет 155,95 млн. рублей, местный бюджет 6,37 </a:t>
            </a:r>
            <a:r>
              <a:rPr lang="ru-RU" sz="12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576400"/>
            <a:ext cx="1669562" cy="166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774" r="2730"/>
          <a:stretch/>
        </p:blipFill>
        <p:spPr bwMode="auto">
          <a:xfrm>
            <a:off x="1131446" y="1381497"/>
            <a:ext cx="1203151" cy="1139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81801"/>
            <a:ext cx="1422636" cy="1458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956" y="1312751"/>
            <a:ext cx="1231362" cy="1194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8"/>
          <a:stretch/>
        </p:blipFill>
        <p:spPr bwMode="auto">
          <a:xfrm>
            <a:off x="4499992" y="2211127"/>
            <a:ext cx="1290208" cy="128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89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Контактная информация: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9435" y="1196752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Чугуевского муниципального района Приморского края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9435" y="1784247"/>
            <a:ext cx="72728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Время работы: с 8-45 до 17-00 часов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Обеденный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перерыв: с 13-00 до 14-00 часов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Почтовый адрес: 692623 с. Чугуевка Чугуевского района Приморского края, ул. 50 лет Октября, д.193 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телефон (факс): (423 72) 21-5-31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электронная почта: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fin720@findept.primorsky.ru </a:t>
            </a: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финансового управления:  Потапенко Валентина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Викторовна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 (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факс): (423 72) 21-5-31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Отделы: 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Бюджетный отдел: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Заместитель начальника финансового управления  - начальник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бюджетного отдела: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Лаврова Татьяна Александровна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(факс): (423 72)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21-3-33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Отдел учета и отчетности: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Начальник отдела: Анисимова Тамара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Григорьевна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(факс): (423 72) 21-4-47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Отдел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внутреннего муниципального финансового контроля: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Начальник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отдела  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Шаповалова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Екатерина Викторовна,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(факс): (423 72) 22-1-12 </a:t>
            </a:r>
          </a:p>
        </p:txBody>
      </p:sp>
    </p:spTree>
    <p:extLst>
      <p:ext uri="{BB962C8B-B14F-4D97-AF65-F5344CB8AC3E}">
        <p14:creationId xmlns:p14="http://schemas.microsoft.com/office/powerpoint/2010/main" val="27697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1840" y="3429000"/>
            <a:ext cx="4604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40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2127</TotalTime>
  <Words>2580</Words>
  <Application>Microsoft Office PowerPoint</Application>
  <PresentationFormat>Экран (4:3)</PresentationFormat>
  <Paragraphs>372</Paragraphs>
  <Slides>19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Солнцестояние</vt:lpstr>
      <vt:lpstr>                </vt:lpstr>
      <vt:lpstr>             Нормативная база формирования бюджета Чугуевского муниципального округа на 2020 год и плановый период 2021 и 2022 годов</vt:lpstr>
      <vt:lpstr>             Основные характеристики бюджета Чугуевского муниципального округа на 2020 год и плановый период 2021 и 2022 годов</vt:lpstr>
      <vt:lpstr>                Основные  показатели социально – экономического развития                 Чугуевского муниципального округа на 2020 год и плановый период             2021 и 2022 годов</vt:lpstr>
      <vt:lpstr>                Основные задачи и приоритетные направления бюджетной                        политики  Чугуевского муниципального округа на 2020 год и плановый период 2021 и 2022 годов</vt:lpstr>
      <vt:lpstr>             Основные характеристики  бюджета           Чугуевского муниципального округа на 2020 год         и плановый период 2021 и 2022 годов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параметры консолидированного бюджета Чугуевского муниципального района на 2016 год</dc:title>
  <dc:creator>User</dc:creator>
  <cp:lastModifiedBy>noot-n</cp:lastModifiedBy>
  <cp:revision>182</cp:revision>
  <cp:lastPrinted>2019-12-10T04:51:55Z</cp:lastPrinted>
  <dcterms:created xsi:type="dcterms:W3CDTF">2015-12-09T02:41:44Z</dcterms:created>
  <dcterms:modified xsi:type="dcterms:W3CDTF">2019-12-13T10:58:26Z</dcterms:modified>
</cp:coreProperties>
</file>