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3" r:id="rId1"/>
  </p:sldMasterIdLst>
  <p:notesMasterIdLst>
    <p:notesMasterId r:id="rId14"/>
  </p:notesMasterIdLst>
  <p:sldIdLst>
    <p:sldId id="264" r:id="rId2"/>
    <p:sldId id="265" r:id="rId3"/>
    <p:sldId id="256" r:id="rId4"/>
    <p:sldId id="263" r:id="rId5"/>
    <p:sldId id="258" r:id="rId6"/>
    <p:sldId id="262" r:id="rId7"/>
    <p:sldId id="259" r:id="rId8"/>
    <p:sldId id="257" r:id="rId9"/>
    <p:sldId id="260" r:id="rId10"/>
    <p:sldId id="267" r:id="rId11"/>
    <p:sldId id="261" r:id="rId12"/>
    <p:sldId id="266" r:id="rId13"/>
  </p:sldIdLst>
  <p:sldSz cx="9144000" cy="6858000" type="screen4x3"/>
  <p:notesSz cx="6735763" cy="98694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49" autoAdjust="0"/>
    <p:restoredTop sz="94689" autoAdjust="0"/>
  </p:normalViewPr>
  <p:slideViewPr>
    <p:cSldViewPr>
      <p:cViewPr varScale="1">
        <p:scale>
          <a:sx n="112" d="100"/>
          <a:sy n="112" d="100"/>
        </p:scale>
        <p:origin x="-2052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27CE08-3547-4BAB-A40D-2E7F7798C297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87888"/>
            <a:ext cx="5389563" cy="44418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188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4188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4AD2D6-5378-4902-91CA-D13A480929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707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AD2D6-5378-4902-91CA-D13A4809293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126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D1302ED-6F32-4FDE-9DD2-7BF0CDED7CE7}" type="datetimeFigureOut">
              <a:rPr lang="ru-RU" smtClean="0"/>
              <a:pPr>
                <a:defRPr/>
              </a:pPr>
              <a:t>20.12.2017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E928FFF-D7AF-4A10-8FB4-1EF2C5E5AC1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AC322B3-969D-44AD-889D-68ED8F2B2090}" type="datetimeFigureOut">
              <a:rPr lang="ru-RU" smtClean="0"/>
              <a:pPr>
                <a:defRPr/>
              </a:pPr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AD9F532-2C54-41F6-BE80-F6B8D537645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19262DF-1197-4AFF-829A-01BC65884C08}" type="datetimeFigureOut">
              <a:rPr lang="ru-RU" smtClean="0"/>
              <a:pPr>
                <a:defRPr/>
              </a:pPr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E26204E-CB6B-4593-B6CA-1B44E1EE54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314C370-82F9-4186-9AA2-93D7DA4E36D1}" type="datetimeFigureOut">
              <a:rPr lang="ru-RU" smtClean="0"/>
              <a:pPr>
                <a:defRPr/>
              </a:pPr>
              <a:t>20.12.2017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B1BE7B3-604B-4443-A774-1320314E598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518A5EA-BDF0-45AA-AC44-4819CB3DC03D}" type="datetimeFigureOut">
              <a:rPr lang="ru-RU" smtClean="0"/>
              <a:pPr>
                <a:defRPr/>
              </a:pPr>
              <a:t>20.12.2017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92E050D-1444-4ED9-80E6-F112327104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02BD1A4-2935-4413-B61D-0D6D5A26C984}" type="datetimeFigureOut">
              <a:rPr lang="ru-RU" smtClean="0"/>
              <a:pPr>
                <a:defRPr/>
              </a:pPr>
              <a:t>20.12.2017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3A5CCDA-38A0-4EAE-A3EF-7AC17659D53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F679801-C82B-4E18-AA08-1167B8838AEF}" type="datetimeFigureOut">
              <a:rPr lang="ru-RU" smtClean="0"/>
              <a:pPr>
                <a:defRPr/>
              </a:pPr>
              <a:t>20.12.2017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41FC1C5-2B5E-4D44-9532-AE912642B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3AB12F3-592E-4B0C-A9C2-163A12A62926}" type="datetimeFigureOut">
              <a:rPr lang="ru-RU" smtClean="0"/>
              <a:pPr>
                <a:defRPr/>
              </a:pPr>
              <a:t>20.12.2017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F4EB066-3749-4FF0-9A55-847519D0E8D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931F822-F345-411D-8172-865F186A4E77}" type="datetimeFigureOut">
              <a:rPr lang="ru-RU" smtClean="0"/>
              <a:pPr>
                <a:defRPr/>
              </a:pPr>
              <a:t>20.12.2017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CF35DFA-ED28-4AA3-A63D-87A40CDE209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6708D2A-A3FE-4619-AA07-CC1E16054F46}" type="datetimeFigureOut">
              <a:rPr lang="ru-RU" smtClean="0"/>
              <a:pPr>
                <a:defRPr/>
              </a:pPr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5BDAFD6-35A4-4465-BEF2-33DEE40A416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F610B73-A93E-4169-9737-C0D588E63581}" type="datetimeFigureOut">
              <a:rPr lang="ru-RU" smtClean="0"/>
              <a:pPr>
                <a:defRPr/>
              </a:pPr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BE62501-87C8-456D-88A6-1FBA3CBF44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4CF5DE03-B4D2-4EDD-A7A6-6450A08AB73E}" type="datetimeFigureOut">
              <a:rPr lang="ru-RU" smtClean="0"/>
              <a:pPr>
                <a:defRPr/>
              </a:pPr>
              <a:t>20.12.2017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A1222EF1-FA22-48EC-A30B-1145166B52C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adi.sk/d/HQdEs_tr3Qjhq4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fin720@findept.primorsky.ru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32892"/>
          </a:xfr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</a:t>
            </a:r>
            <a:endParaRPr lang="ru-RU" sz="2000" b="1" dirty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03648" y="1052736"/>
            <a:ext cx="7416824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4000" b="1" dirty="0" smtClean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юджет</a:t>
            </a:r>
            <a:endParaRPr lang="ru-RU" sz="4000" b="1" dirty="0" smtClean="0"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000" b="1" dirty="0" smtClean="0"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Чугуевского </a:t>
            </a:r>
          </a:p>
          <a:p>
            <a:pPr algn="ctr"/>
            <a:r>
              <a:rPr lang="ru-RU" sz="3200" b="1" dirty="0" smtClean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муниципального </a:t>
            </a:r>
            <a:r>
              <a:rPr lang="ru-RU" sz="3200" b="1" dirty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района </a:t>
            </a:r>
            <a:endParaRPr lang="ru-RU" sz="3200" b="1" dirty="0" smtClean="0"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3200" b="1" dirty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2018 год </a:t>
            </a:r>
            <a:endParaRPr lang="ru-RU" sz="3200" b="1" dirty="0" smtClean="0"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200" b="1" dirty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плановый </a:t>
            </a:r>
            <a:r>
              <a:rPr lang="ru-RU" sz="3200" b="1" dirty="0" smtClean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период </a:t>
            </a:r>
          </a:p>
          <a:p>
            <a:pPr algn="ctr"/>
            <a:r>
              <a:rPr lang="ru-RU" sz="3200" b="1" dirty="0" smtClean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3200" b="1" dirty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 2020 </a:t>
            </a:r>
            <a:r>
              <a:rPr lang="ru-RU" sz="3200" b="1" dirty="0" smtClean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годов</a:t>
            </a:r>
          </a:p>
          <a:p>
            <a:pPr algn="ctr"/>
            <a:endParaRPr lang="ru-RU" sz="2400" b="1" dirty="0" smtClean="0"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утвержден </a:t>
            </a:r>
            <a:endParaRPr lang="ru-RU" sz="2000" b="1" dirty="0" smtClean="0"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  <a:hlinkClick r:id="rId3"/>
              </a:rPr>
              <a:t>решением </a:t>
            </a:r>
            <a:r>
              <a:rPr lang="ru-RU" sz="2000" b="1" dirty="0">
                <a:solidFill>
                  <a:srgbClr val="0070C0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  <a:hlinkClick r:id="rId3"/>
              </a:rPr>
              <a:t>Думы Чугуевского муниципального </a:t>
            </a:r>
            <a:r>
              <a:rPr lang="ru-RU" sz="2000" b="1" dirty="0" smtClean="0">
                <a:solidFill>
                  <a:srgbClr val="0070C0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  <a:hlinkClick r:id="rId3"/>
              </a:rPr>
              <a:t>района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ru-RU" sz="2000" b="1" dirty="0">
                <a:solidFill>
                  <a:srgbClr val="0070C0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  <a:hlinkClick r:id="rId3"/>
              </a:rPr>
              <a:t>от 18 декабря 2017 года № 280-НПА </a:t>
            </a:r>
            <a:endParaRPr lang="ru-RU" sz="2000" b="1" dirty="0" smtClean="0">
              <a:solidFill>
                <a:srgbClr val="0070C0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  <a:hlinkClick r:id="rId3"/>
            </a:endParaRP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  <a:hlinkClick r:id="rId3"/>
              </a:rPr>
              <a:t>«</a:t>
            </a:r>
            <a:r>
              <a:rPr lang="ru-RU" sz="2000" b="1" dirty="0">
                <a:solidFill>
                  <a:srgbClr val="0070C0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  <a:hlinkClick r:id="rId3"/>
              </a:rPr>
              <a:t>О районном бюджете на 2018 год и </a:t>
            </a:r>
            <a:endParaRPr lang="ru-RU" sz="2000" b="1" dirty="0" smtClean="0">
              <a:solidFill>
                <a:srgbClr val="0070C0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  <a:hlinkClick r:id="rId3"/>
            </a:endParaRP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  <a:hlinkClick r:id="rId3"/>
              </a:rPr>
              <a:t>плановый </a:t>
            </a:r>
            <a:r>
              <a:rPr lang="ru-RU" sz="2000" b="1" dirty="0">
                <a:solidFill>
                  <a:srgbClr val="0070C0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  <a:hlinkClick r:id="rId3"/>
              </a:rPr>
              <a:t>период на 2019 и 2020 годов»</a:t>
            </a:r>
            <a:endParaRPr lang="ru-RU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69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32892"/>
          </a:xfr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Основные  показатели социально – экономического развития</a:t>
            </a:r>
            <a:b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Чугуевского муниципального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района на 2018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 и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плановый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период</a:t>
            </a:r>
            <a:b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2019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 2020 годов</a:t>
            </a:r>
          </a:p>
        </p:txBody>
      </p:sp>
      <p:pic>
        <p:nvPicPr>
          <p:cNvPr id="16386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125481"/>
              </p:ext>
            </p:extLst>
          </p:nvPr>
        </p:nvGraphicFramePr>
        <p:xfrm>
          <a:off x="1187625" y="3501008"/>
          <a:ext cx="7776863" cy="312115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512208"/>
                <a:gridCol w="796219"/>
                <a:gridCol w="854562"/>
                <a:gridCol w="906043"/>
                <a:gridCol w="947226"/>
                <a:gridCol w="957522"/>
                <a:gridCol w="803083"/>
              </a:tblGrid>
              <a:tr h="149690">
                <a:tc rowSpan="2"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год </a:t>
                      </a:r>
                      <a:endParaRPr kumimoji="0" lang="ru-RU" sz="1100" u="none" strike="noStrike" kern="1200" cap="none" normalizeH="0" baseline="0" dirty="0" smtClean="0">
                        <a:ln>
                          <a:noFill/>
                        </a:ln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 год оценка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78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23929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</a:t>
                      </a:r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населения</a:t>
                      </a:r>
                    </a:p>
                    <a:p>
                      <a:pPr algn="l" fontAlgn="ctr"/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(среднегодовая)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человек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22926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22467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22467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22020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21800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11964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Индекс потребительских цен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107,8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104,4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103,9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103,9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7247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Величина прожиточного минимума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руб, в месяц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12556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13058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13580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14124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14689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11964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платных услуг населению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млн.руб.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181,0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184,5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194,9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208,4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222,8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69252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Реальные денежные доходы населения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104,5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88,2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101,1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98,4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100,8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23929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зарегистрированной безработицы ( на конец года)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35892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Среднемесячная номинальная начисленная заработная плата в целом по региону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тыс.руб.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26,8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26,8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27,6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29,3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31,1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11964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Продукция сельского хозяйства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млн.руб.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629,0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646,6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680,9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715,3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764,7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187624" y="1196752"/>
            <a:ext cx="777686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 Чугуевского муниципального района на 2018 год и  плановый период  2019 - 2020  годов  разработан в соответствии с требованиями Бюджетного кодекса Российской федерации,  Порядка разработки прогноза социально-экономического развития  Чугуевского  муниципального района, утвержденного постановлением   администрации  Чугуевского муниципального района    11.09.2009  года № 502  «Об утверждении  Порядка разработки прогноза социально-экономического развития   Чугуевского  муниципального района»  на основе анализа тенденций развития отраслей экономики и социальной сферы  Чугуевского муниципального района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Прогноз основывается на статистической отчетности предшествующих лет и истекшего периода 2016 года, учитывает состояние, структуру и развитость объектов отраслей материального производства, потребительского рынка, социальной сферы, основные характеристики прогноза социально-экономического развития Чугуевского муниципального района на 2018 год и плановый период 2019-2020 годов, индексы–дефляторы, предложенные Министерством экономического развития РФ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70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32892"/>
          </a:xfr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Основные задачи и приоритетные направления бюджетной     </a:t>
            </a:r>
            <a:b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политики  Чугуевского муниципального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района на 2018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 и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плановый период 2019 и 2020 годов</a:t>
            </a:r>
          </a:p>
        </p:txBody>
      </p:sp>
      <p:pic>
        <p:nvPicPr>
          <p:cNvPr id="16386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259632" y="1124745"/>
            <a:ext cx="7704856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Основной целью бюджетной политики на 2018 год и на плановый период 2019 и 2020  годов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остается 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обеспечение сбалансированности и устойчивости районного бюджета с учетом текущей экономической ситуации: </a:t>
            </a:r>
          </a:p>
          <a:p>
            <a:pPr algn="just"/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Для достижения указанной цели необходимо сосредоточить усилия на решении следующих задач, которые необходимо реализовывать в текущем году, и которые поставлены в качестве приоритетов:</a:t>
            </a:r>
          </a:p>
        </p:txBody>
      </p:sp>
      <p:sp>
        <p:nvSpPr>
          <p:cNvPr id="14" name="Блок-схема: знак завершения 13"/>
          <p:cNvSpPr/>
          <p:nvPr/>
        </p:nvSpPr>
        <p:spPr>
          <a:xfrm>
            <a:off x="1955962" y="2294638"/>
            <a:ext cx="6432462" cy="360040"/>
          </a:xfrm>
          <a:prstGeom prst="flowChartTerminator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Приоритетные задачи</a:t>
            </a:r>
            <a:r>
              <a:rPr lang="ru-RU" sz="1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1235881" y="2708920"/>
            <a:ext cx="7704856" cy="576064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ограничение роста общего объема расходов районного бюджета в целях гарантированного обеспечения исполнения расходных обязательств и сохранения устойчивости бюджета в условиях увеличения и спада бюджетных доходов;</a:t>
            </a:r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1235881" y="3315816"/>
            <a:ext cx="7704856" cy="576064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повышение эффективности расходов районного бюджета, в том числе путем нормирования бюджетных затрат и контроля  по всем контрактам в сфере закупок товаров, работ и услуг;</a:t>
            </a:r>
          </a:p>
        </p:txBody>
      </p:sp>
      <p:sp>
        <p:nvSpPr>
          <p:cNvPr id="18" name="Блок-схема: альтернативный процесс 17"/>
          <p:cNvSpPr/>
          <p:nvPr/>
        </p:nvSpPr>
        <p:spPr>
          <a:xfrm>
            <a:off x="1246450" y="3933056"/>
            <a:ext cx="7704856" cy="288032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обеспечение открытости и понятности бюджетной информации, повышение финансовой грамотности граждан.</a:t>
            </a:r>
          </a:p>
        </p:txBody>
      </p:sp>
      <p:sp>
        <p:nvSpPr>
          <p:cNvPr id="19" name="Блок-схема: знак завершения 18"/>
          <p:cNvSpPr/>
          <p:nvPr/>
        </p:nvSpPr>
        <p:spPr>
          <a:xfrm>
            <a:off x="1955961" y="4526886"/>
            <a:ext cx="6432463" cy="414282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решения изложенных задач в очередном бюджетном периоде будут реализовываться следующие мероприятия:</a:t>
            </a:r>
          </a:p>
        </p:txBody>
      </p:sp>
      <p:sp>
        <p:nvSpPr>
          <p:cNvPr id="20" name="Блок-схема: альтернативный процесс 19"/>
          <p:cNvSpPr/>
          <p:nvPr/>
        </p:nvSpPr>
        <p:spPr>
          <a:xfrm>
            <a:off x="1235881" y="5013176"/>
            <a:ext cx="7704856" cy="288032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повышение качества муниципальных программ, формирование и исполнение «программного бюджета»;</a:t>
            </a:r>
          </a:p>
        </p:txBody>
      </p:sp>
      <p:sp>
        <p:nvSpPr>
          <p:cNvPr id="21" name="Блок-схема: альтернативный процесс 20"/>
          <p:cNvSpPr/>
          <p:nvPr/>
        </p:nvSpPr>
        <p:spPr>
          <a:xfrm>
            <a:off x="1228608" y="5373216"/>
            <a:ext cx="7704856" cy="288032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проведение мониторинга и оценки качества финансового менеджмента;</a:t>
            </a:r>
          </a:p>
        </p:txBody>
      </p:sp>
      <p:sp>
        <p:nvSpPr>
          <p:cNvPr id="22" name="Блок-схема: альтернативный процесс 21"/>
          <p:cNvSpPr/>
          <p:nvPr/>
        </p:nvSpPr>
        <p:spPr>
          <a:xfrm>
            <a:off x="1228608" y="5733256"/>
            <a:ext cx="7704856" cy="504056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обеспечение муниципального внешнего и внутреннего финансового контроля по обеспечению целевого и результативного использования бюджетных средств;;</a:t>
            </a:r>
          </a:p>
        </p:txBody>
      </p:sp>
      <p:sp>
        <p:nvSpPr>
          <p:cNvPr id="23" name="Блок-схема: альтернативный процесс 22"/>
          <p:cNvSpPr/>
          <p:nvPr/>
        </p:nvSpPr>
        <p:spPr>
          <a:xfrm>
            <a:off x="1228608" y="6309320"/>
            <a:ext cx="7704856" cy="288032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создание условий для повышения качества и эффективности предоставляемых населению муниципальных услуг.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32892"/>
          </a:xfr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Основные характеристики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районного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бюджета на 2018 год</a:t>
            </a:r>
            <a:b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    и плановый период 2019 и 2020 годов</a:t>
            </a:r>
            <a:endParaRPr lang="ru-RU" sz="2000" b="1" dirty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505788"/>
              </p:ext>
            </p:extLst>
          </p:nvPr>
        </p:nvGraphicFramePr>
        <p:xfrm>
          <a:off x="1259632" y="1484784"/>
          <a:ext cx="7704856" cy="4752528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592288"/>
                <a:gridCol w="864096"/>
                <a:gridCol w="792088"/>
                <a:gridCol w="1152128"/>
                <a:gridCol w="648072"/>
                <a:gridCol w="1080120"/>
                <a:gridCol w="576064"/>
              </a:tblGrid>
              <a:tr h="50405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Очередной финансовый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Плановый период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20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</a:tr>
              <a:tr h="80408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бюджета, всего</a:t>
                      </a:r>
                      <a:b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643 648,3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640 656,8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645 156,8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20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317 230,4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49,3%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318 230,4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49,7%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322 730,4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50,0%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</a:tr>
              <a:tr h="4020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326 417,9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50,7%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322 426,4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50,3%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322 426,4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50,0%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</a:tr>
              <a:tr h="72608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бюджета, всего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648 648,3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645 656,8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650 156,8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20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Условно утвержденные расходы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8 081,0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16 387,0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</a:tr>
              <a:tr h="4020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-5 000,0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-5 000,0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-5 000,00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0807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Предельный объем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муниципального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долга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6496372" y="1268760"/>
            <a:ext cx="25401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Единицы изменения: тыс. руб.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64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7870" y="5060"/>
            <a:ext cx="8706618" cy="83165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sz="2000" b="1" dirty="0">
              <a:solidFill>
                <a:schemeClr val="tx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5981427" y="1513112"/>
            <a:ext cx="25401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Единицы изменения: тыс. руб.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87" name="Picture 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72816"/>
            <a:ext cx="6973887" cy="477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3635896" y="6237312"/>
            <a:ext cx="3991793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50" b="1" dirty="0" smtClean="0">
                <a:latin typeface="Arial" pitchFamily="34" charset="0"/>
                <a:cs typeface="Arial" pitchFamily="34" charset="0"/>
              </a:rPr>
              <a:t>        643 648,3                       640 656,8                      645 156,8</a:t>
            </a:r>
            <a:endParaRPr lang="ru-RU" sz="105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14172" y="-27384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Доходы районного бюджета на 2018 год</a:t>
            </a:r>
            <a:b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 плановый период 2019 и 2020 годов</a:t>
            </a:r>
          </a:p>
        </p:txBody>
      </p:sp>
      <p:pic>
        <p:nvPicPr>
          <p:cNvPr id="17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84" y="17240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65" name="Picture 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87" y="1340768"/>
            <a:ext cx="8417833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3059832" y="6407750"/>
            <a:ext cx="590385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100" b="1" dirty="0" smtClean="0">
                <a:latin typeface="Arial" pitchFamily="34" charset="0"/>
                <a:cs typeface="Arial" pitchFamily="34" charset="0"/>
              </a:rPr>
              <a:t>                             317230,4                                318230,4                                322730,4</a:t>
            </a:r>
            <a:endParaRPr lang="ru-RU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6423560" y="1022539"/>
            <a:ext cx="25401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Единицы изменения: тыс. руб.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0" y="-27384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Собственные доходы районного бюджета на 2018 год</a:t>
            </a:r>
            <a:b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и плановый период 2019 и 2020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годов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 разрезе источников доходов</a:t>
            </a:r>
          </a:p>
        </p:txBody>
      </p:sp>
      <p:pic>
        <p:nvPicPr>
          <p:cNvPr id="16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240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81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Сведения о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безвозмездных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поступлениях </a:t>
            </a:r>
          </a:p>
          <a:p>
            <a:pPr algn="ctr">
              <a:defRPr/>
            </a:pP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 2018 год и плановый период 2019 и 2020  годов </a:t>
            </a:r>
          </a:p>
        </p:txBody>
      </p:sp>
      <p:pic>
        <p:nvPicPr>
          <p:cNvPr id="5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167469"/>
              </p:ext>
            </p:extLst>
          </p:nvPr>
        </p:nvGraphicFramePr>
        <p:xfrm>
          <a:off x="1080121" y="1174868"/>
          <a:ext cx="7956375" cy="552086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5976664"/>
                <a:gridCol w="648072"/>
                <a:gridCol w="648072"/>
                <a:gridCol w="683567"/>
              </a:tblGrid>
              <a:tr h="2357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безвозмездных поступлений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 anchor="ctr">
                    <a:solidFill>
                      <a:schemeClr val="bg1"/>
                    </a:solidFill>
                  </a:tcPr>
                </a:tc>
              </a:tr>
              <a:tr h="1867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МР 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государственную регистрацию актов гражданского состояния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1 921,00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1 921,00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1 921,00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046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МР 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осуществление первичного воинского учета на территориях, где отсутствуют военные комиссариаты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489,20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489,20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489,20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1"/>
                    </a:solidFill>
                  </a:tcPr>
                </a:tc>
              </a:tr>
              <a:tr h="4569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МР 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компенсацию части платы, взимаемой с родителей (законных представителей) за присмотр и уход за детьми, посещающими образовательные организации, реализующие образовательные программы дошкольного образования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3 974,00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3 974,00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3 974,00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003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МР 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выполнение передаваемых полномочий по осуществлению выравнивая бюджетной обеспеченности поселений, входящих в состав муниципального района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13 680,06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13 680,06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13 680,06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1"/>
                    </a:solidFill>
                  </a:tcPr>
                </a:tc>
              </a:tr>
              <a:tr h="4569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муниципальных образований Приморского края на обеспечение бесплатным питанием детей, обучающихся в младших классах (1-4 включительно) в муниципальных общеобразовательных учреждениях Приморского края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3 795,00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3 795,00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3 795,00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003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МР 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выполнение передаваемых полномочий на выполнение передаваемых полномочий на обеспечение деятельности комиссий по делам несовершеннолетних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1 090,06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1 090,06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1 090,06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1"/>
                    </a:solidFill>
                  </a:tcPr>
                </a:tc>
              </a:tr>
              <a:tr h="4569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МР 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выполнение передаваемых полномочий на реализацию дошкольного, общего и дополнительного образования в муниципальных общеобразовательных учреждениях по основным общеобразовательным программам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239 609,00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239 609,00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239 609,00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046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МР 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выполнение органами местного самоуправления отдельных государственных полномочий по государственному управлению охраной труда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582,29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582,29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582,29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1"/>
                    </a:solidFill>
                  </a:tcPr>
                </a:tc>
              </a:tr>
              <a:tr h="3046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МР 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выполнение органами местного самоуправления отдельных государственных полномочий по созданию административных комиссий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706,97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706,97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706,97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092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на обеспечение государственных гарантий реализации прав на получение общедоступного и бесплатного дошкольного образования в муниципальных дошкольных образовательных организациях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52 826,00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52 826,00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52 826,00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1"/>
                    </a:solidFill>
                  </a:tcPr>
                </a:tc>
              </a:tr>
              <a:tr h="3046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на организацию и обеспечение оздоровления и отдыха детей (за исключением организации отдыха детей в каникулярное время)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3 401,00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3 401,00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3 401,00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569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на осуществление государственных полномочий по регистрации и учету граждан, имеющих право на получение жилищных субсидий в связи с переселением из районов крайнего севера и приравненных к ним местностей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0,38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0,38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0,38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1"/>
                    </a:solidFill>
                  </a:tcPr>
                </a:tc>
              </a:tr>
              <a:tr h="4504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на реализацию государственных полномочий Приморского края по организации проведения мероприятий по предупреждению и ликвидации болезней животных, их лечению, защите населения от болезней, общих для человека и животных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281,40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281,40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281,40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52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 b="1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субсидии бюджетам </a:t>
                      </a:r>
                      <a:r>
                        <a:rPr lang="ru-RU" sz="950" b="1" i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МР </a:t>
                      </a:r>
                      <a:r>
                        <a:rPr lang="ru-RU" sz="950" b="1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(содержание МФЦ)</a:t>
                      </a:r>
                      <a:endParaRPr lang="ru-RU" sz="950" b="1" i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3 991,50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852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5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Межбюджетные трансферты, передаваемые бюджетам </a:t>
                      </a:r>
                      <a:r>
                        <a:rPr lang="ru-RU" sz="95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МР </a:t>
                      </a:r>
                      <a:r>
                        <a:rPr lang="ru-RU" sz="95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 бюджетов поселений на осуществление части полномочий по решению вопросов местного значения в соответствии с заключенными соглашениями</a:t>
                      </a:r>
                      <a:endParaRPr lang="ru-RU" sz="95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70,00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70,00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70,00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323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безвозмездных поступлений от других бюджетов бюджетной системы Российской Федерации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326 417,86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322 426,36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322 426,36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4979" marR="24979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568380" y="980728"/>
            <a:ext cx="25401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Единицы изменения: тыс. руб.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805" y="1268760"/>
            <a:ext cx="8229707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0" y="-27384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районного бюджета на 2018 год </a:t>
            </a:r>
            <a:b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разрезе муниципальных программ</a:t>
            </a:r>
          </a:p>
        </p:txBody>
      </p:sp>
      <p:pic>
        <p:nvPicPr>
          <p:cNvPr id="5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240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82" name="Group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96868"/>
              </p:ext>
            </p:extLst>
          </p:nvPr>
        </p:nvGraphicFramePr>
        <p:xfrm>
          <a:off x="1115616" y="1196752"/>
          <a:ext cx="7727898" cy="547260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523271"/>
                <a:gridCol w="1021345"/>
                <a:gridCol w="1100562"/>
                <a:gridCol w="1082720"/>
              </a:tblGrid>
              <a:tr h="2816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муниципальных программ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80" marR="249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г.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80" marR="249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г.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80" marR="249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г.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80" marR="24980" marT="0" marB="0" anchor="ctr" horzOverflow="overflow"/>
                </a:tc>
              </a:tr>
              <a:tr h="4113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системы образования Чугуевского муниципального района" на 2014-2020 годы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80" marR="24980" marT="0" marB="0" anchor="ctr"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493140,35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498873,00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503439,00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113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транспортной инфраструктуры Чугуевского муниципального района" на 2014-2020 годы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80" marR="24980" marT="0" marB="0" anchor="ctr"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20440,40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20440,40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20440,40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113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"Социально-экономическое развитие Чугуевского муниципального района" на 2014-2020 годы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80" marR="24980" marT="0" marB="0" anchor="ctr"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38822,00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34556,00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34585,00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113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физической культуры, спорта и туризма в Чугуевском муниципальном районе" на 2014-2020 годы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80" marR="24980" marT="0" marB="0" anchor="ctr"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995,00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995,00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995,00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917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"Комплексные меры профилактики правонарушений на территории Чугуевского муниципального района" на 2014-2020 годы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80" marR="24980" marT="0" marB="0" anchor="ctr"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1887,03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1887,03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1897,03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145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"Содействие национально-культурному развитию народов России на территории Чугуевского муниципального района" на 2014-2020 годы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80" marR="24980" marT="0" marB="0" anchor="ctr"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15948,70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15948,70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15948,70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113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"Комплексное развитие коммунальной инфраструктуры Чугуевского муниципального района" на 2015-2020 годы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80" marR="24980" marT="0" marB="0" anchor="ctr"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5250,38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5250,38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5250,38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557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"Энергосбережение и повышение энергетической эффективности в муниципальных учреждениях и муниципальных предприятиях Чугуевского муниципального района" на 2016-2020 годы"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80" marR="24980" marT="0" marB="0" anchor="ctr"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1480,00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145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"Повышение качества и доступности государственных и муниципальных услуг в Чугуевском муниципальном районе" на 2016-2020 годы"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80" marR="24980" marT="0" marB="0" anchor="ctr"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7158,50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3167,00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3167,00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278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"О противодействии коррупции в Чугуевском муниципальном районе" на 2016-2020 годы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80" marR="24980" marT="0" marB="0" anchor="ctr"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779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Непрограммные расходы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80" marR="24980" marT="0" marB="0" anchor="ctr"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63510,90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62609,25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61680,25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85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РАСХОДОВ: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980" marR="24980" marT="0" marB="0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648648,26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645656,76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650156,76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0" y="0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Расходы районного бюджета на 2018 год и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плановый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период 2019 и 2020  годов в разрезе муниципальных программ</a:t>
            </a:r>
          </a:p>
        </p:txBody>
      </p:sp>
      <p:pic>
        <p:nvPicPr>
          <p:cNvPr id="6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6300192" y="950531"/>
            <a:ext cx="25401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Единицы изменения: тыс. руб.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9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344" y="1409934"/>
            <a:ext cx="8150574" cy="4858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Сведения о расходах районного бюджета на 2018 год</a:t>
            </a:r>
            <a:b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    по разделам и подразделам классификации расходов бюджета</a:t>
            </a:r>
            <a:endParaRPr lang="ru-RU" sz="2000" b="1" dirty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25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5458515" y="836712"/>
            <a:ext cx="355319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(с учетом условно утвержденных расходов)</a:t>
            </a:r>
          </a:p>
          <a:p>
            <a:pPr algn="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Единицы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изменения: тыс. рублей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0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Расходы районного бюджета 2018 на год и плановый период</a:t>
            </a:r>
            <a:b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2019 и 2020 годов в разрезе разделов бюджетной классификации</a:t>
            </a:r>
          </a:p>
        </p:txBody>
      </p:sp>
      <p:pic>
        <p:nvPicPr>
          <p:cNvPr id="9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31645"/>
            <a:ext cx="7692754" cy="5460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3779912" y="6453336"/>
            <a:ext cx="520938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dirty="0" smtClean="0"/>
              <a:t>            648648,3                                 645656,8                                650156,8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142007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0" y="0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Контактная информация:</a:t>
            </a:r>
            <a:endParaRPr lang="ru-RU" sz="2000" b="1" dirty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79435" y="1500644"/>
            <a:ext cx="74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Финансовое управление Администрации Чугуевского муниципального района Приморского края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2420888"/>
            <a:ext cx="72728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Время работы: с 8-45 до 17-00 часов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Обеденный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перерыв: с 13-00 до 14-00 часов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Почтовый адрес: 692623 с. Чугуевка Чугуевского района Приморского края, ул. 50 лет Октября, д.193  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телефон (факс): (423 72) 21-5-31 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электронная почта: </a:t>
            </a:r>
            <a:r>
              <a:rPr lang="ru-RU" sz="1400" dirty="0">
                <a:latin typeface="Times New Roman" pitchFamily="18" charset="0"/>
                <a:cs typeface="Times New Roman" pitchFamily="18" charset="0"/>
                <a:hlinkClick r:id="rId3"/>
              </a:rPr>
              <a:t>fin720@findept.primorsky.ru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Начальник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финансового управления:  Потапенко Валентина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Викторовна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телефон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: (423 72) 21-5-31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Отделы: 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Бюджетный отдел: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ВРИО начальника бюджетного отдела: Удод Ирина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Петровна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телефон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(факс): (423 72) 21-5-78 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Отдел учета и отчетности: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Начальник отдела: Анисимова Тамара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Григорьевна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телефон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(факс): (423 72) 21-4-47 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Отдел муниципальных доходов: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И.о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начальника отдела  -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Пищикова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Анна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Владимировна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телефон (факс): (423 72) 22-1-12 </a:t>
            </a:r>
          </a:p>
        </p:txBody>
      </p:sp>
    </p:spTree>
    <p:extLst>
      <p:ext uri="{BB962C8B-B14F-4D97-AF65-F5344CB8AC3E}">
        <p14:creationId xmlns:p14="http://schemas.microsoft.com/office/powerpoint/2010/main" val="392899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1057</TotalTime>
  <Words>1373</Words>
  <Application>Microsoft Office PowerPoint</Application>
  <PresentationFormat>Экран (4:3)</PresentationFormat>
  <Paragraphs>314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                </vt:lpstr>
      <vt:lpstr>                Основные  показатели социально – экономического развития                 Чугуевского муниципального района на 2018 год и плановый период             2019 и 2020 годов</vt:lpstr>
      <vt:lpstr>                Основные задачи и приоритетные направления бюджетной                        политики  Чугуевского муниципального района на 2018 год и плановый период 2019 и 2020 годов</vt:lpstr>
      <vt:lpstr>             Основные характеристики районного бюджета на 2018 год                       и плановый период 2019 и 2020 годов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параметры консолидированного бюджета Чугуевского муниципального района на 2016 год</dc:title>
  <dc:creator>User</dc:creator>
  <cp:lastModifiedBy>R</cp:lastModifiedBy>
  <cp:revision>73</cp:revision>
  <cp:lastPrinted>2017-12-20T00:49:59Z</cp:lastPrinted>
  <dcterms:created xsi:type="dcterms:W3CDTF">2015-12-09T02:41:44Z</dcterms:created>
  <dcterms:modified xsi:type="dcterms:W3CDTF">2017-12-20T00:50:17Z</dcterms:modified>
</cp:coreProperties>
</file>