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8" r:id="rId1"/>
  </p:sldMasterIdLst>
  <p:notesMasterIdLst>
    <p:notesMasterId r:id="rId22"/>
  </p:notesMasterIdLst>
  <p:sldIdLst>
    <p:sldId id="297" r:id="rId2"/>
    <p:sldId id="325" r:id="rId3"/>
    <p:sldId id="294" r:id="rId4"/>
    <p:sldId id="295" r:id="rId5"/>
    <p:sldId id="296" r:id="rId6"/>
    <p:sldId id="293" r:id="rId7"/>
    <p:sldId id="298" r:id="rId8"/>
    <p:sldId id="299" r:id="rId9"/>
    <p:sldId id="300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10" r:id="rId18"/>
    <p:sldId id="311" r:id="rId19"/>
    <p:sldId id="312" r:id="rId20"/>
    <p:sldId id="309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184D7B70-7290-4695-AF2B-F9C8B1D2C3C4}">
          <p14:sldIdLst>
            <p14:sldId id="297"/>
            <p14:sldId id="325"/>
            <p14:sldId id="294"/>
            <p14:sldId id="295"/>
            <p14:sldId id="296"/>
            <p14:sldId id="293"/>
            <p14:sldId id="298"/>
            <p14:sldId id="299"/>
            <p14:sldId id="300"/>
            <p14:sldId id="302"/>
            <p14:sldId id="303"/>
            <p14:sldId id="304"/>
            <p14:sldId id="305"/>
            <p14:sldId id="306"/>
            <p14:sldId id="307"/>
            <p14:sldId id="308"/>
            <p14:sldId id="310"/>
            <p14:sldId id="311"/>
            <p14:sldId id="312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5852" autoAdjust="0"/>
  </p:normalViewPr>
  <p:slideViewPr>
    <p:cSldViewPr>
      <p:cViewPr varScale="1">
        <p:scale>
          <a:sx n="99" d="100"/>
          <a:sy n="99" d="100"/>
        </p:scale>
        <p:origin x="1018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1FF47F-4D65-46D2-A349-0C0CF97CBAF6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BF542-C154-4B90-B0AC-C8A46490D01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877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550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037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05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988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623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484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773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818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359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5825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880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41759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332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067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549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804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  <p:sldLayoutId id="2147484181" r:id="rId13"/>
    <p:sldLayoutId id="2147484182" r:id="rId14"/>
    <p:sldLayoutId id="2147484183" r:id="rId15"/>
    <p:sldLayoutId id="21474841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643050"/>
            <a:ext cx="8229600" cy="4429156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sz="4800" dirty="0">
                <a:solidFill>
                  <a:schemeClr val="tx1"/>
                </a:solidFill>
                <a:latin typeface="Bookman Old Style" panose="02050604050505020204" pitchFamily="18" charset="0"/>
              </a:rPr>
              <a:t>Маркеры формирующегося девиантного поведения</a:t>
            </a:r>
            <a:br>
              <a:rPr lang="ru-RU" b="1" dirty="0"/>
            </a:br>
            <a:br>
              <a:rPr lang="ru-RU" b="1" dirty="0"/>
            </a:br>
            <a:br>
              <a:rPr lang="ru-RU" b="1" dirty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8EF5BB-B875-71B3-A348-1609867B4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279690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b="1" dirty="0">
                <a:solidFill>
                  <a:schemeClr val="tx1"/>
                </a:solidFill>
              </a:rPr>
              <a:t>Маркеры поведения это </a:t>
            </a:r>
            <a:r>
              <a:rPr lang="ru-RU" dirty="0">
                <a:solidFill>
                  <a:schemeClr val="tx1"/>
                </a:solidFill>
              </a:rPr>
              <a:t>– сигнал (знак) о возможном неблагополучии или расстройстве ребенка, который взрослый может считать с помощью собственных органов чувств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B5DC20-C55D-297C-BB1A-7921B58E3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5995644"/>
            <a:ext cx="6347714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390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3346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ПОВЕДЕНЧЕСКИЕ ПРИЗНАКИ 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sz="2200" b="1" dirty="0">
                <a:solidFill>
                  <a:schemeClr val="tx1"/>
                </a:solidFill>
              </a:rPr>
              <a:t>(</a:t>
            </a:r>
            <a:r>
              <a:rPr lang="ru-RU" sz="2400" b="1" dirty="0">
                <a:solidFill>
                  <a:schemeClr val="tx1"/>
                </a:solidFill>
              </a:rPr>
              <a:t>Интегративные индикаторы риска 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27584" y="1556792"/>
            <a:ext cx="8229600" cy="47387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1. Потеря интереса к школе, снижение успеваемости. </a:t>
            </a:r>
          </a:p>
          <a:p>
            <a:pPr>
              <a:buNone/>
            </a:pPr>
            <a:r>
              <a:rPr lang="ru-RU" dirty="0"/>
              <a:t>2. Пропуски занятий без уважительной причины или «по болезни». </a:t>
            </a:r>
          </a:p>
          <a:p>
            <a:pPr>
              <a:buNone/>
            </a:pPr>
            <a:r>
              <a:rPr lang="ru-RU" dirty="0"/>
              <a:t>3. Снижение когнитивных функций. </a:t>
            </a:r>
          </a:p>
          <a:p>
            <a:pPr>
              <a:buNone/>
            </a:pPr>
            <a:r>
              <a:rPr lang="ru-RU" dirty="0"/>
              <a:t>4. Эмоциональная нестабильность. </a:t>
            </a:r>
          </a:p>
          <a:p>
            <a:pPr>
              <a:buNone/>
            </a:pPr>
            <a:r>
              <a:rPr lang="ru-RU" dirty="0"/>
              <a:t>5. Нарушение межличностных коммуникаций. </a:t>
            </a:r>
          </a:p>
          <a:p>
            <a:pPr>
              <a:buNone/>
            </a:pPr>
            <a:r>
              <a:rPr lang="ru-RU" dirty="0"/>
              <a:t>6. Появление специфических интересов. </a:t>
            </a:r>
          </a:p>
          <a:p>
            <a:pPr>
              <a:buNone/>
            </a:pPr>
            <a:r>
              <a:rPr lang="ru-RU" dirty="0"/>
              <a:t>7. Склонность к риску. </a:t>
            </a:r>
          </a:p>
          <a:p>
            <a:pPr>
              <a:buNone/>
            </a:pPr>
            <a:r>
              <a:rPr lang="ru-RU" dirty="0"/>
              <a:t>8. Неустойчивая моральная система («плохо» и «хорошо»). </a:t>
            </a:r>
          </a:p>
          <a:p>
            <a:pPr>
              <a:buNone/>
            </a:pPr>
            <a:r>
              <a:rPr lang="ru-RU" dirty="0"/>
              <a:t>9. Жестокость к окружающим. </a:t>
            </a:r>
          </a:p>
          <a:p>
            <a:pPr>
              <a:buNone/>
            </a:pPr>
            <a:r>
              <a:rPr lang="ru-RU" dirty="0"/>
              <a:t>10. Самовольные уходы из дома. </a:t>
            </a:r>
            <a:r>
              <a:rPr lang="ru-RU" i="1" dirty="0"/>
              <a:t>	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ВЕРБАЛЬНЫЕ ПРИЗНАКИ </a:t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(Интегративные индикаторы риска ) </a:t>
            </a:r>
            <a:r>
              <a:rPr lang="ru-RU" sz="2200" b="1" dirty="0"/>
              <a:t>	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3002749"/>
            <a:ext cx="8229600" cy="478861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	</a:t>
            </a:r>
          </a:p>
          <a:p>
            <a:pPr>
              <a:buNone/>
            </a:pPr>
            <a:r>
              <a:rPr lang="ru-RU" dirty="0"/>
              <a:t>1. Телесные повреждения и самоповреждения. </a:t>
            </a:r>
          </a:p>
          <a:p>
            <a:pPr>
              <a:buNone/>
            </a:pPr>
            <a:r>
              <a:rPr lang="ru-RU" dirty="0"/>
              <a:t>2. Изменения скорости речи и движений. </a:t>
            </a:r>
          </a:p>
          <a:p>
            <a:pPr>
              <a:buNone/>
            </a:pPr>
            <a:r>
              <a:rPr lang="ru-RU" dirty="0"/>
              <a:t>3. Неопрятность и неряшливость внешнего вида. </a:t>
            </a:r>
          </a:p>
          <a:p>
            <a:pPr>
              <a:buNone/>
            </a:pPr>
            <a:r>
              <a:rPr lang="ru-RU" dirty="0"/>
              <a:t>4. Экстравагантность внешности. 	</a:t>
            </a:r>
          </a:p>
          <a:p>
            <a:pPr>
              <a:buNone/>
            </a:pPr>
            <a:r>
              <a:rPr lang="ru-RU" b="1" dirty="0"/>
              <a:t> 	</a:t>
            </a:r>
          </a:p>
          <a:p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428596" y="2636912"/>
            <a:ext cx="8229600" cy="1290638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ВНЕШНИЕ ПРИЗНАКИ </a:t>
            </a:r>
            <a:br>
              <a:rPr kumimoji="0" lang="ru-RU" sz="4000" b="1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(Интегративные индикаторы риска ) </a:t>
            </a:r>
            <a:r>
              <a:rPr kumimoji="0" lang="ru-RU" sz="2200" b="1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ru-RU" sz="42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557535-0CB1-9549-3061-5A112CD766E1}"/>
              </a:ext>
            </a:extLst>
          </p:cNvPr>
          <p:cNvSpPr txBox="1"/>
          <p:nvPr/>
        </p:nvSpPr>
        <p:spPr>
          <a:xfrm>
            <a:off x="611560" y="1718401"/>
            <a:ext cx="45906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Специфический словарь.</a:t>
            </a:r>
          </a:p>
          <a:p>
            <a:pPr marL="342900" indent="-342900">
              <a:buAutoNum type="arabicPeriod"/>
            </a:pPr>
            <a:r>
              <a:rPr lang="ru-RU" dirty="0"/>
              <a:t>Особая жизненная философия.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1000108"/>
            <a:ext cx="8229600" cy="17145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СОМАТИЧЕСКИЕ И ФИЗИОЛОГИЧЕСКИЕ ПРИЗНАКИ</a:t>
            </a:r>
            <a:r>
              <a:rPr lang="ru-RU" sz="4400" b="1" dirty="0">
                <a:solidFill>
                  <a:schemeClr val="tx1"/>
                </a:solidFill>
              </a:rPr>
              <a:t> </a:t>
            </a:r>
            <a:br>
              <a:rPr lang="ru-RU" sz="4400" b="1" dirty="0">
                <a:solidFill>
                  <a:schemeClr val="tx1"/>
                </a:solidFill>
              </a:rPr>
            </a:br>
            <a:r>
              <a:rPr lang="ru-RU" sz="2200" b="1" dirty="0">
                <a:solidFill>
                  <a:schemeClr val="tx1"/>
                </a:solidFill>
              </a:rPr>
              <a:t>(Интегративные индикаторы риска ) </a:t>
            </a:r>
            <a:br>
              <a:rPr lang="ru-RU" sz="2200" b="1" dirty="0"/>
            </a:br>
            <a:br>
              <a:rPr lang="ru-RU" sz="2200" b="1" dirty="0"/>
            </a:br>
            <a:br>
              <a:rPr lang="ru-RU" sz="2200" b="1" dirty="0"/>
            </a:br>
            <a:endParaRPr lang="ru-RU" sz="2700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i="1" dirty="0"/>
          </a:p>
          <a:p>
            <a:endParaRPr lang="ru-RU" i="1" dirty="0"/>
          </a:p>
          <a:p>
            <a:endParaRPr lang="ru-RU" dirty="0"/>
          </a:p>
        </p:txBody>
      </p:sp>
      <p:sp>
        <p:nvSpPr>
          <p:cNvPr id="5" name="Содержимое 1"/>
          <p:cNvSpPr txBox="1">
            <a:spLocks/>
          </p:cNvSpPr>
          <p:nvPr/>
        </p:nvSpPr>
        <p:spPr>
          <a:xfrm>
            <a:off x="457200" y="2636912"/>
            <a:ext cx="8229600" cy="207519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r>
              <a:rPr lang="ru-RU" sz="2800" dirty="0"/>
              <a:t>1. Нарушение аппетита. </a:t>
            </a:r>
          </a:p>
          <a:p>
            <a:r>
              <a:rPr lang="ru-RU" sz="2800" dirty="0"/>
              <a:t>2. Нарушение сна. </a:t>
            </a:r>
          </a:p>
          <a:p>
            <a:r>
              <a:rPr lang="ru-RU" sz="2800" dirty="0"/>
              <a:t>3. Нарушения в состоянии здоровья. </a:t>
            </a:r>
            <a:r>
              <a:rPr lang="ru-RU" sz="2800" i="1" dirty="0"/>
              <a:t>	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lang="ru-RU" sz="26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50017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ПОВЕДЕНЧЕСКИЕ ПРИЗНАКИ</a:t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3200" b="1" dirty="0" err="1">
                <a:solidFill>
                  <a:schemeClr val="tx1"/>
                </a:solidFill>
              </a:rPr>
              <a:t>Аддиктивное</a:t>
            </a:r>
            <a:r>
              <a:rPr lang="ru-RU" sz="3200" b="1" dirty="0">
                <a:solidFill>
                  <a:schemeClr val="tx1"/>
                </a:solidFill>
              </a:rPr>
              <a:t> (зависимое) поведение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500066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1. Снижение интереса к учебе и прежним увлечениям, ухудшение успеваемости. </a:t>
            </a:r>
          </a:p>
          <a:p>
            <a:pPr>
              <a:buNone/>
            </a:pPr>
            <a:r>
              <a:rPr lang="ru-RU" dirty="0"/>
              <a:t>2. Увеличение числа пропусков занятий и прогулов. </a:t>
            </a:r>
          </a:p>
          <a:p>
            <a:pPr>
              <a:buNone/>
            </a:pPr>
            <a:r>
              <a:rPr lang="ru-RU" dirty="0"/>
              <a:t>3. Снижение когнитивных функций (рассеянность, забывчивость и т.д.) </a:t>
            </a:r>
          </a:p>
          <a:p>
            <a:pPr>
              <a:buNone/>
            </a:pPr>
            <a:r>
              <a:rPr lang="ru-RU" dirty="0"/>
              <a:t>4. Изменение прежнего круга общения: потеря старых друзей, отсутствие желания находить новых. </a:t>
            </a:r>
          </a:p>
          <a:p>
            <a:pPr>
              <a:buNone/>
            </a:pPr>
            <a:r>
              <a:rPr lang="ru-RU" dirty="0"/>
              <a:t>5. Проведение свободного времени в компаниях асоциального типа. </a:t>
            </a:r>
          </a:p>
          <a:p>
            <a:pPr>
              <a:buNone/>
            </a:pPr>
            <a:r>
              <a:rPr lang="ru-RU" dirty="0"/>
              <a:t>6. Замкнутость в отношениях с родителями, незаинтересованность происходящими событиями в семье, классе. </a:t>
            </a:r>
          </a:p>
          <a:p>
            <a:pPr>
              <a:buNone/>
            </a:pPr>
            <a:r>
              <a:rPr lang="ru-RU" dirty="0"/>
              <a:t>7. Лживость: версии обмана либо абсолютно примитивны и однообразны, либо наоборот, слишком витиеваты и непонятны. </a:t>
            </a:r>
          </a:p>
          <a:p>
            <a:pPr>
              <a:buNone/>
            </a:pPr>
            <a:r>
              <a:rPr lang="ru-RU" dirty="0"/>
              <a:t>8. Частая и беспричинная смена настроения: добродушие и покладистость при скандале или, наоборот, раздражительность в спокойной ситуации. </a:t>
            </a:r>
          </a:p>
          <a:p>
            <a:pPr>
              <a:buNone/>
            </a:pPr>
            <a:r>
              <a:rPr lang="ru-RU" dirty="0"/>
              <a:t>9. Неконтролируемая агрессия (вербальная и физическая). </a:t>
            </a:r>
          </a:p>
          <a:p>
            <a:pPr>
              <a:buNone/>
            </a:pPr>
            <a:r>
              <a:rPr lang="ru-RU" dirty="0"/>
              <a:t>10. Возникновение интереса к лекарственным препаратам, литературе по фармакологии, ассортименту аптек. 	</a:t>
            </a:r>
          </a:p>
          <a:p>
            <a:pPr>
              <a:buNone/>
            </a:pPr>
            <a:r>
              <a:rPr lang="ru-RU" b="1" dirty="0"/>
              <a:t>	</a:t>
            </a:r>
          </a:p>
          <a:p>
            <a:pPr>
              <a:buNone/>
            </a:pPr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599" y="609600"/>
            <a:ext cx="7922841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ВЕРБАЛЬНЫЕ ПРИЗНАКИ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 err="1">
                <a:solidFill>
                  <a:schemeClr val="tx1"/>
                </a:solidFill>
              </a:rPr>
              <a:t>Аддиктивное</a:t>
            </a:r>
            <a:r>
              <a:rPr lang="ru-RU" b="1" dirty="0">
                <a:solidFill>
                  <a:schemeClr val="tx1"/>
                </a:solidFill>
              </a:rPr>
              <a:t> (зависимое) поведение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27584" y="2132856"/>
            <a:ext cx="6347714" cy="38807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1. Изменение словаря: появились незнакомые слова (жаргонизмы), термины из фармакологии, оперирование названиями лекарственных препаратов, высказывания о бессмысленности и тягости жизни, серьезное отношение к лозунгам типа «живи быстро, умри молодым» и пр. </a:t>
            </a:r>
          </a:p>
          <a:p>
            <a:pPr>
              <a:buNone/>
            </a:pPr>
            <a:r>
              <a:rPr lang="ru-RU" dirty="0"/>
              <a:t>2. Интерес к разговорам о наркотиках. Убежденное отстаивание «права человека на употребление наркотиков», идей о «необходимости наркотиков для человечества» и «бесперспективности борьбы с ними». 	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ВНЕШНИЕ ПРИЗНАКИ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 err="1">
                <a:solidFill>
                  <a:schemeClr val="tx1"/>
                </a:solidFill>
              </a:rPr>
              <a:t>Аддиктивное</a:t>
            </a:r>
            <a:r>
              <a:rPr lang="ru-RU" b="1" dirty="0">
                <a:solidFill>
                  <a:schemeClr val="tx1"/>
                </a:solidFill>
              </a:rPr>
              <a:t> (зависимое) поведение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90539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7200" dirty="0"/>
              <a:t>1. Потеря в весе.</a:t>
            </a:r>
          </a:p>
          <a:p>
            <a:pPr>
              <a:buNone/>
            </a:pPr>
            <a:r>
              <a:rPr lang="ru-RU" sz="7200" dirty="0"/>
              <a:t>2. Нездоровый сероватый цвет кожи, волосы и ногти ломкие. </a:t>
            </a:r>
          </a:p>
          <a:p>
            <a:pPr>
              <a:buNone/>
            </a:pPr>
            <a:r>
              <a:rPr lang="ru-RU" sz="7200" dirty="0"/>
              <a:t>3. Одутловатое лицо, бросается в глаза отечность переносицы. </a:t>
            </a:r>
          </a:p>
          <a:p>
            <a:pPr>
              <a:buNone/>
            </a:pPr>
            <a:r>
              <a:rPr lang="ru-RU" sz="7200" dirty="0"/>
              <a:t>4. Красная кайма вокруг губ и в уголках рта, рыхлый серо-желтый налет на языке. </a:t>
            </a:r>
          </a:p>
          <a:p>
            <a:pPr>
              <a:buNone/>
            </a:pPr>
            <a:r>
              <a:rPr lang="ru-RU" sz="7200" dirty="0"/>
              <a:t>5. Нарушение координации движений и мелкой моторики: пошатывание, спотыкание, тремор пальцев рук и пр. </a:t>
            </a:r>
          </a:p>
          <a:p>
            <a:pPr>
              <a:buNone/>
            </a:pPr>
            <a:r>
              <a:rPr lang="ru-RU" sz="7200" dirty="0"/>
              <a:t>6. Незнакомый странный запах от волос, кожи, выдыхаемого воздуха, одежды. </a:t>
            </a:r>
          </a:p>
          <a:p>
            <a:pPr>
              <a:buNone/>
            </a:pPr>
            <a:r>
              <a:rPr lang="ru-RU" sz="7200" dirty="0"/>
              <a:t>7. Наличие следов инъекций, ожогов, ссадин по ходу локализации вен. </a:t>
            </a:r>
          </a:p>
          <a:p>
            <a:pPr>
              <a:buNone/>
            </a:pPr>
            <a:r>
              <a:rPr lang="ru-RU" sz="7200" dirty="0"/>
              <a:t>8. Нарочитая экстравагантность или </a:t>
            </a:r>
            <a:r>
              <a:rPr lang="ru-RU" sz="7200" dirty="0" err="1"/>
              <a:t>эпатажность</a:t>
            </a:r>
            <a:r>
              <a:rPr lang="ru-RU" sz="7200" dirty="0"/>
              <a:t>; на более поздних стадиях зависимости – неряшливость, неопрятность: на одежде могут быть видны пятна засохшего клея, черные пятна от краски «Карат» или оставшиеся после жирных растворителей (в центре пятна ткань более чистая, по краям – грязная кайма). </a:t>
            </a:r>
            <a:r>
              <a:rPr lang="ru-RU" sz="3800" dirty="0"/>
              <a:t>	</a:t>
            </a:r>
          </a:p>
          <a:p>
            <a:pPr>
              <a:buNone/>
            </a:pPr>
            <a:r>
              <a:rPr lang="ru-RU" dirty="0"/>
              <a:t>	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84784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СОМАТИЧЕСКИЕ И ФИЗИОЛОГИЧЕСКИЕ ПРИЗНАКИ 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 err="1">
                <a:solidFill>
                  <a:schemeClr val="tx1"/>
                </a:solidFill>
              </a:rPr>
              <a:t>Аддиктивное</a:t>
            </a:r>
            <a:r>
              <a:rPr lang="ru-RU" b="1" dirty="0">
                <a:solidFill>
                  <a:schemeClr val="tx1"/>
                </a:solidFill>
              </a:rPr>
              <a:t> (зависимое) поведение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528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1. Периодическая смена цвета глаз. </a:t>
            </a:r>
          </a:p>
          <a:p>
            <a:pPr>
              <a:buNone/>
            </a:pPr>
            <a:r>
              <a:rPr lang="ru-RU" dirty="0"/>
              <a:t>2. Слишком узкие или слишком широкие зрачки. </a:t>
            </a:r>
          </a:p>
          <a:p>
            <a:pPr>
              <a:buNone/>
            </a:pPr>
            <a:r>
              <a:rPr lang="ru-RU" dirty="0"/>
              <a:t>3. Неестественный блеск глаз. </a:t>
            </a:r>
          </a:p>
          <a:p>
            <a:pPr>
              <a:buNone/>
            </a:pPr>
            <a:r>
              <a:rPr lang="ru-RU" dirty="0"/>
              <a:t>4. Нарушение сна: возможно, ребенок слишком поздно ложится спать и все дольше залеживается в постели с утра, что может проявляться возросшим числом опозданий на занятия; сонливость на уроках. </a:t>
            </a:r>
          </a:p>
          <a:p>
            <a:pPr>
              <a:buNone/>
            </a:pPr>
            <a:r>
              <a:rPr lang="ru-RU" dirty="0"/>
              <a:t>5. Нарушение аппетита: периодически много ест или совсем теряет аппетит. </a:t>
            </a:r>
          </a:p>
          <a:p>
            <a:pPr>
              <a:buNone/>
            </a:pPr>
            <a:r>
              <a:rPr lang="ru-RU" dirty="0"/>
              <a:t>6. Частые простудные заболевания, иногда – хронический кашель, насморк и пр. 	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500174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ПОВЕДЕНЧЕСКИЕ ПРИЗНАКИ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Суицидальное поведение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357826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3300" dirty="0"/>
              <a:t>1. </a:t>
            </a:r>
            <a:r>
              <a:rPr lang="ru-RU" sz="3300" dirty="0" err="1"/>
              <a:t>Раздаривание</a:t>
            </a:r>
            <a:r>
              <a:rPr lang="ru-RU" sz="3300" dirty="0"/>
              <a:t> другим вещей, имеющих большую личную значимость, окончательное приведение в порядок дел, примирение с давними врагами. </a:t>
            </a:r>
          </a:p>
          <a:p>
            <a:pPr>
              <a:buNone/>
            </a:pPr>
            <a:r>
              <a:rPr lang="ru-RU" sz="3300" dirty="0"/>
              <a:t>2. Пропуски занятий из-за нежелания ходить в школу/колледж, не выполнение домашнего задания, избегание общения со сверстниками, нежелание посещать кружки, самоизоляция в урочной и внеклассной деятельности, </a:t>
            </a:r>
          </a:p>
          <a:p>
            <a:pPr>
              <a:buNone/>
            </a:pPr>
            <a:r>
              <a:rPr lang="ru-RU" sz="3300" dirty="0"/>
              <a:t>3. Ухудшение работоспособности, небрежное отношение к своим школьным принадлежностям. </a:t>
            </a:r>
          </a:p>
          <a:p>
            <a:pPr>
              <a:buNone/>
            </a:pPr>
            <a:r>
              <a:rPr lang="ru-RU" sz="3300" dirty="0"/>
              <a:t>4. Аффективные изменения: раздражительность, угрюмость, резкие перепады настроения (ощущает то внезапную эйфорию, то приступы отчаяния). </a:t>
            </a:r>
          </a:p>
          <a:p>
            <a:pPr>
              <a:buNone/>
            </a:pPr>
            <a:r>
              <a:rPr lang="ru-RU" sz="3300" dirty="0"/>
              <a:t>5. Проявление неадекватной реакции на слова, негативизм, плаксивость. </a:t>
            </a:r>
          </a:p>
          <a:p>
            <a:pPr>
              <a:buNone/>
            </a:pPr>
            <a:r>
              <a:rPr lang="ru-RU" sz="3300" dirty="0"/>
              <a:t>6. Замкнутость в отношениях с семьей и друзьями. </a:t>
            </a:r>
          </a:p>
          <a:p>
            <a:pPr>
              <a:buNone/>
            </a:pPr>
            <a:r>
              <a:rPr lang="ru-RU" sz="3300" dirty="0"/>
              <a:t>7. Демонстрация чрезмерной активности или наоборот, безразличия к окружающему миру. </a:t>
            </a:r>
          </a:p>
          <a:p>
            <a:pPr>
              <a:buNone/>
            </a:pPr>
            <a:r>
              <a:rPr lang="ru-RU" sz="3300" dirty="0"/>
              <a:t>8. Проявление склонности к риску и неоправданным, опрометчивым поступкам. </a:t>
            </a:r>
          </a:p>
          <a:p>
            <a:pPr>
              <a:buNone/>
            </a:pPr>
            <a:r>
              <a:rPr lang="ru-RU" sz="3300" dirty="0"/>
              <a:t>9. Характерна неадекватная самооценка и уровень притязаний. </a:t>
            </a:r>
          </a:p>
          <a:p>
            <a:pPr>
              <a:buNone/>
            </a:pPr>
            <a:r>
              <a:rPr lang="ru-RU" sz="3300" dirty="0"/>
              <a:t>10. Проявление </a:t>
            </a:r>
            <a:r>
              <a:rPr lang="ru-RU" sz="3300" dirty="0" err="1"/>
              <a:t>конформности</a:t>
            </a:r>
            <a:r>
              <a:rPr lang="ru-RU" sz="3300" dirty="0"/>
              <a:t>, зависимости от чужих оценок и суждений. 	</a:t>
            </a:r>
          </a:p>
          <a:p>
            <a:pPr>
              <a:buNone/>
            </a:pPr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9592" y="404664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ВЕРБАЛЬНЫЕ ПРИЗНАКИ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Суицидальное поведение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1. Прямые и явные разговоры о смерти: «Я собираюсь покончить с собой…»; «Я не могу так дальше жить…». </a:t>
            </a:r>
          </a:p>
          <a:p>
            <a:pPr>
              <a:buNone/>
            </a:pPr>
            <a:r>
              <a:rPr lang="ru-RU" dirty="0"/>
              <a:t>2. Косвенные намеки о намерении уйти из жизни: «Я больше не буду ни для кого проблемой…»; «Тебе больше не придется обо мне волноваться…». </a:t>
            </a:r>
          </a:p>
          <a:p>
            <a:pPr>
              <a:buNone/>
            </a:pPr>
            <a:r>
              <a:rPr lang="ru-RU" dirty="0"/>
              <a:t>3. Шутки на тему самоубийства. </a:t>
            </a:r>
          </a:p>
          <a:p>
            <a:pPr>
              <a:buNone/>
            </a:pPr>
            <a:r>
              <a:rPr lang="ru-RU" dirty="0"/>
              <a:t>4. Проявление нездоровой заинтересованности вопросами смерти: появление в доме литературы по этой теме, переписка в Интернете и т.п. 	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ВНЕШНИЕ ПРИЗНАКИ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 Суицидальное поведение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56197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1. Изменение цвета волос (яркие, экстравагантные цвета). </a:t>
            </a:r>
          </a:p>
          <a:p>
            <a:pPr>
              <a:buNone/>
            </a:pPr>
            <a:r>
              <a:rPr lang="ru-RU" dirty="0"/>
              <a:t>2. Наличие </a:t>
            </a:r>
            <a:r>
              <a:rPr lang="ru-RU" dirty="0" err="1"/>
              <a:t>пирсинга</a:t>
            </a:r>
            <a:r>
              <a:rPr lang="ru-RU" dirty="0"/>
              <a:t> в ушах и на лице: от 4 и более суммарных проколов у девочек, от 2 и более проколов у мальчиков. </a:t>
            </a:r>
          </a:p>
          <a:p>
            <a:pPr>
              <a:buNone/>
            </a:pPr>
            <a:r>
              <a:rPr lang="ru-RU" dirty="0"/>
              <a:t>3. Телесные повреждения: порезы, царапины и синяки, которые появляются на теле подростка чаще 2 раз в месяц. </a:t>
            </a:r>
          </a:p>
          <a:p>
            <a:pPr>
              <a:buNone/>
            </a:pPr>
            <a:r>
              <a:rPr lang="ru-RU" dirty="0"/>
              <a:t>4. Медленная и маловыразительная речь. </a:t>
            </a:r>
          </a:p>
          <a:p>
            <a:pPr>
              <a:buNone/>
            </a:pPr>
            <a:r>
              <a:rPr lang="ru-RU" dirty="0"/>
              <a:t>5. Радикальные перемены во внешнем виде – неряшливость. </a:t>
            </a:r>
            <a:r>
              <a:rPr lang="ru-RU" sz="2900" dirty="0"/>
              <a:t>	</a:t>
            </a:r>
          </a:p>
          <a:p>
            <a:pPr>
              <a:buNone/>
            </a:pPr>
            <a:r>
              <a:rPr lang="ru-RU" sz="7200" dirty="0"/>
              <a:t>	</a:t>
            </a:r>
          </a:p>
          <a:p>
            <a:pPr>
              <a:buNone/>
            </a:pPr>
            <a:r>
              <a:rPr lang="ru-RU" sz="3800" dirty="0"/>
              <a:t>	</a:t>
            </a:r>
          </a:p>
          <a:p>
            <a:pPr>
              <a:buNone/>
            </a:pPr>
            <a:r>
              <a:rPr lang="ru-RU" dirty="0"/>
              <a:t>	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84784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СОМАТИЧЕСКИЕ И ФИЗИОЛОГИЧЕСКИЕ ПРИЗНАКИ 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sz="3200" b="1" dirty="0">
                <a:solidFill>
                  <a:schemeClr val="tx1"/>
                </a:solidFill>
              </a:rPr>
              <a:t>Суицидальное поведение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85804" y="2205006"/>
            <a:ext cx="8229600" cy="39528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1. Нарушение аппетита: ест слишком много или слишком мало. </a:t>
            </a:r>
          </a:p>
          <a:p>
            <a:pPr>
              <a:buNone/>
            </a:pPr>
            <a:r>
              <a:rPr lang="ru-RU" dirty="0"/>
              <a:t>2. Нарушение сна: спит много или мало. </a:t>
            </a:r>
          </a:p>
          <a:p>
            <a:pPr>
              <a:buNone/>
            </a:pPr>
            <a:r>
              <a:rPr lang="ru-RU" dirty="0"/>
              <a:t>3. Нарушения в состоянии здоровья: частые простуды, частые головные боли и др. 	</a:t>
            </a:r>
          </a:p>
          <a:p>
            <a:pPr>
              <a:buNone/>
            </a:pPr>
            <a:r>
              <a:rPr lang="ru-RU" dirty="0"/>
              <a:t>	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1135" y="188640"/>
            <a:ext cx="8229600" cy="150017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ПОВЕДЕНЧЕСКИЕ ПРИЗНАКИ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Агрессивное поведение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1500174"/>
            <a:ext cx="8229600" cy="53578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/>
              <a:t>1. Проявление раздражительности, резких перепадов настроения. </a:t>
            </a:r>
          </a:p>
          <a:p>
            <a:pPr>
              <a:buNone/>
            </a:pPr>
            <a:r>
              <a:rPr lang="ru-RU" sz="1800" dirty="0"/>
              <a:t>2. Поведенческие реакции несоразмерны с причинами их вызывающими. </a:t>
            </a:r>
          </a:p>
          <a:p>
            <a:pPr>
              <a:buNone/>
            </a:pPr>
            <a:r>
              <a:rPr lang="ru-RU" sz="1800" dirty="0"/>
              <a:t>3. Стремление к доминированию в любой ситуации. </a:t>
            </a:r>
          </a:p>
          <a:p>
            <a:pPr>
              <a:buNone/>
            </a:pPr>
            <a:r>
              <a:rPr lang="ru-RU" sz="1800" dirty="0"/>
              <a:t>4. Низкий уровень </a:t>
            </a:r>
            <a:r>
              <a:rPr lang="ru-RU" sz="1800" dirty="0" err="1"/>
              <a:t>эмпатии</a:t>
            </a:r>
            <a:r>
              <a:rPr lang="ru-RU" sz="1800" dirty="0"/>
              <a:t> к окружающим. </a:t>
            </a:r>
          </a:p>
          <a:p>
            <a:pPr>
              <a:buNone/>
            </a:pPr>
            <a:r>
              <a:rPr lang="ru-RU" sz="1800" dirty="0"/>
              <a:t>5. Регулярные беспричинные конфликты с окружающими. </a:t>
            </a:r>
          </a:p>
          <a:p>
            <a:pPr>
              <a:buNone/>
            </a:pPr>
            <a:r>
              <a:rPr lang="ru-RU" sz="1800" dirty="0"/>
              <a:t>6. Стремление к нарушению установленных правил поведения. </a:t>
            </a:r>
          </a:p>
          <a:p>
            <a:pPr>
              <a:buNone/>
            </a:pPr>
            <a:r>
              <a:rPr lang="ru-RU" sz="1800" dirty="0"/>
              <a:t>7. Высокая степень чувствительности к негативному отношению со стороны окружающих. </a:t>
            </a:r>
          </a:p>
          <a:p>
            <a:pPr>
              <a:buNone/>
            </a:pPr>
            <a:r>
              <a:rPr lang="ru-RU" sz="1800" dirty="0"/>
              <a:t>8. В случае намеренной агрессии (нападение, порча имущества и т. п.) отсутствие чувства вины, либо слабая степень ее проявления. </a:t>
            </a:r>
          </a:p>
          <a:p>
            <a:pPr>
              <a:buNone/>
            </a:pPr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ВЕРБАЛЬНЫЕ ПРИЗНАКИ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 Агрессивное  поведение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27584" y="2367627"/>
            <a:ext cx="6347714" cy="3880773"/>
          </a:xfrm>
        </p:spPr>
        <p:txBody>
          <a:bodyPr/>
          <a:lstStyle/>
          <a:p>
            <a:pPr>
              <a:buNone/>
            </a:pPr>
            <a:r>
              <a:rPr lang="ru-RU" dirty="0"/>
              <a:t>1. Беспричинные словесные нападки на окружающих: проклятия, оскорбления, угрозы. </a:t>
            </a:r>
          </a:p>
          <a:p>
            <a:pPr>
              <a:buNone/>
            </a:pPr>
            <a:r>
              <a:rPr lang="ru-RU" dirty="0"/>
              <a:t>2. Склонность к жалобам на окружающих, ябедничеству. </a:t>
            </a:r>
          </a:p>
          <a:p>
            <a:pPr>
              <a:buNone/>
            </a:pPr>
            <a:r>
              <a:rPr lang="ru-RU" dirty="0"/>
              <a:t>3. При возникновении конфликтных ситуаций использование крика, визга. 	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38257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ВНЕШНИЕ ПРИЗНАКИ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 Агрессивное поведение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6197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900" dirty="0"/>
              <a:t>1. Телесные самоповреждения: порезы, ссадины, </a:t>
            </a:r>
            <a:r>
              <a:rPr lang="ru-RU" sz="1900" dirty="0" err="1"/>
              <a:t>онихофагия</a:t>
            </a:r>
            <a:r>
              <a:rPr lang="ru-RU" sz="1900" dirty="0"/>
              <a:t> и пр. </a:t>
            </a:r>
          </a:p>
          <a:p>
            <a:pPr>
              <a:buNone/>
            </a:pPr>
            <a:r>
              <a:rPr lang="ru-RU" sz="1900" dirty="0"/>
              <a:t>2. Покраснение лица или ушных раковин перед вспышкой агрессии. </a:t>
            </a:r>
          </a:p>
          <a:p>
            <a:pPr>
              <a:buNone/>
            </a:pPr>
            <a:r>
              <a:rPr lang="ru-RU" sz="1900" dirty="0"/>
              <a:t>3. Расширение зрачков перед вспышкой агрессии. </a:t>
            </a:r>
            <a:r>
              <a:rPr lang="ru-RU" sz="2800" dirty="0"/>
              <a:t>	</a:t>
            </a:r>
          </a:p>
          <a:p>
            <a:pPr>
              <a:buNone/>
            </a:pPr>
            <a:r>
              <a:rPr lang="ru-RU" sz="7200" dirty="0"/>
              <a:t>	</a:t>
            </a:r>
          </a:p>
          <a:p>
            <a:pPr>
              <a:buNone/>
            </a:pPr>
            <a:r>
              <a:rPr lang="ru-RU" sz="7200" dirty="0"/>
              <a:t>	</a:t>
            </a:r>
          </a:p>
          <a:p>
            <a:pPr>
              <a:buNone/>
            </a:pPr>
            <a:r>
              <a:rPr lang="ru-RU" sz="3800" dirty="0"/>
              <a:t>	</a:t>
            </a:r>
          </a:p>
          <a:p>
            <a:pPr>
              <a:buNone/>
            </a:pPr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357158" y="3571876"/>
            <a:ext cx="8229600" cy="184784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СОМАТИЧЕСКИЕ И ФИЗИОЛОГИЧЕСКИЕ ПРИЗНАКИ </a:t>
            </a:r>
            <a:br>
              <a:rPr kumimoji="0" lang="ru-RU" sz="3600" b="1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200" b="1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Агрессивное  поведение</a:t>
            </a:r>
            <a:endParaRPr kumimoji="0" lang="ru-RU" sz="32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5643578"/>
            <a:ext cx="85011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/>
              <a:t>1. Повышенный мышечный тонус. 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500174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ПОВЕДЕНЧЕСКИЕ ПРИЗНАКИ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 err="1">
                <a:solidFill>
                  <a:schemeClr val="tx1"/>
                </a:solidFill>
              </a:rPr>
              <a:t>Медиазависимое</a:t>
            </a:r>
            <a:r>
              <a:rPr lang="ru-RU" b="1" dirty="0">
                <a:solidFill>
                  <a:schemeClr val="tx1"/>
                </a:solidFill>
              </a:rPr>
              <a:t> поведение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53578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/>
              <a:t>1. Отказ проводить время с друзьями </a:t>
            </a:r>
            <a:r>
              <a:rPr lang="ru-RU" sz="1600" dirty="0" err="1"/>
              <a:t>офлайн</a:t>
            </a:r>
            <a:r>
              <a:rPr lang="ru-RU" sz="1600" dirty="0"/>
              <a:t>. </a:t>
            </a:r>
          </a:p>
          <a:p>
            <a:pPr>
              <a:buNone/>
            </a:pPr>
            <a:r>
              <a:rPr lang="ru-RU" sz="1600" dirty="0"/>
              <a:t>2. Снижение самоконтроля. </a:t>
            </a:r>
          </a:p>
          <a:p>
            <a:pPr>
              <a:buNone/>
            </a:pPr>
            <a:r>
              <a:rPr lang="ru-RU" sz="1600" dirty="0"/>
              <a:t>3. Не способность планировать время. </a:t>
            </a:r>
          </a:p>
          <a:p>
            <a:pPr>
              <a:buNone/>
            </a:pPr>
            <a:r>
              <a:rPr lang="ru-RU" sz="1600" dirty="0"/>
              <a:t>4. Постоянные опоздания. </a:t>
            </a:r>
          </a:p>
          <a:p>
            <a:pPr>
              <a:buNone/>
            </a:pPr>
            <a:r>
              <a:rPr lang="ru-RU" sz="1600" dirty="0"/>
              <a:t>5. Низкая эмоциональная вовлеченность в деятельность </a:t>
            </a:r>
            <a:r>
              <a:rPr lang="ru-RU" sz="1600" dirty="0" err="1"/>
              <a:t>офлайн</a:t>
            </a:r>
            <a:r>
              <a:rPr lang="ru-RU" sz="1600" dirty="0"/>
              <a:t>, отсутствие интересов вне информационного пространства. </a:t>
            </a:r>
          </a:p>
          <a:p>
            <a:pPr>
              <a:buNone/>
            </a:pPr>
            <a:r>
              <a:rPr lang="ru-RU" sz="1600" dirty="0"/>
              <a:t>6. Регулярное/постоянное присутствие в социальных сетях. </a:t>
            </a:r>
          </a:p>
          <a:p>
            <a:pPr>
              <a:buNone/>
            </a:pPr>
            <a:r>
              <a:rPr lang="ru-RU" sz="1600" dirty="0"/>
              <a:t>7. Эмоциональная реакция на отклик в социальных сетях (реакция на лайки и комментарии). </a:t>
            </a:r>
          </a:p>
          <a:p>
            <a:pPr>
              <a:buNone/>
            </a:pPr>
            <a:r>
              <a:rPr lang="ru-RU" sz="1600" dirty="0"/>
              <a:t>8. Постоянный мониторинг </a:t>
            </a:r>
            <a:r>
              <a:rPr lang="ru-RU" sz="1600" dirty="0" err="1"/>
              <a:t>аккаунтов</a:t>
            </a:r>
            <a:r>
              <a:rPr lang="ru-RU" sz="1600" dirty="0"/>
              <a:t> в сетях и лент сообщений. </a:t>
            </a:r>
          </a:p>
          <a:p>
            <a:pPr>
              <a:buNone/>
            </a:pPr>
            <a:r>
              <a:rPr lang="ru-RU" sz="1600" dirty="0"/>
              <a:t>9. Отрицание проблем в </a:t>
            </a:r>
            <a:r>
              <a:rPr lang="ru-RU" sz="1600" dirty="0" err="1"/>
              <a:t>офлайн</a:t>
            </a:r>
            <a:r>
              <a:rPr lang="ru-RU" sz="1600" dirty="0"/>
              <a:t>. </a:t>
            </a:r>
          </a:p>
          <a:p>
            <a:pPr>
              <a:buNone/>
            </a:pPr>
            <a:r>
              <a:rPr lang="ru-RU" sz="1600" dirty="0"/>
              <a:t>10. Низкий уровень включенности в любую деятельность </a:t>
            </a:r>
            <a:r>
              <a:rPr lang="ru-RU" sz="1600" dirty="0" err="1"/>
              <a:t>офлайн</a:t>
            </a:r>
            <a:r>
              <a:rPr lang="ru-RU" sz="1600" dirty="0"/>
              <a:t>. 	</a:t>
            </a:r>
          </a:p>
          <a:p>
            <a:pPr>
              <a:buNone/>
            </a:pPr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ВЕРБАЛЬНЫЕ ПРИЗНАКИ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Медиазависимое</a:t>
            </a:r>
            <a:r>
              <a:rPr lang="ru-RU" b="1" dirty="0">
                <a:solidFill>
                  <a:schemeClr val="tx1"/>
                </a:solidFill>
              </a:rPr>
              <a:t> поведение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1. Появление в речи специфических терминов (названий из компьютерных игр или терминов из </a:t>
            </a:r>
            <a:r>
              <a:rPr lang="ru-RU" dirty="0" err="1"/>
              <a:t>пабликов</a:t>
            </a:r>
            <a:r>
              <a:rPr lang="ru-RU" dirty="0"/>
              <a:t>, тематических форумов). </a:t>
            </a:r>
          </a:p>
          <a:p>
            <a:pPr>
              <a:buNone/>
            </a:pPr>
            <a:r>
              <a:rPr lang="ru-RU" dirty="0"/>
              <a:t>2. Отрывистая, односложная речь. </a:t>
            </a:r>
          </a:p>
          <a:p>
            <a:pPr>
              <a:buNone/>
            </a:pPr>
            <a:r>
              <a:rPr lang="ru-RU" dirty="0"/>
              <a:t>3. Избегание ситуаций общения </a:t>
            </a:r>
            <a:r>
              <a:rPr lang="ru-RU" dirty="0" err="1"/>
              <a:t>офлайн</a:t>
            </a:r>
            <a:r>
              <a:rPr lang="ru-RU" dirty="0"/>
              <a:t>. 	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ВНЕШНИЕ ПРИЗНАКИ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Медиазависимое</a:t>
            </a:r>
            <a:r>
              <a:rPr lang="ru-RU" b="1" dirty="0">
                <a:solidFill>
                  <a:schemeClr val="tx1"/>
                </a:solidFill>
              </a:rPr>
              <a:t> поведение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200425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/>
              <a:t>1. Логотипы, эмблемы известных </a:t>
            </a:r>
            <a:r>
              <a:rPr lang="ru-RU" dirty="0" err="1"/>
              <a:t>медиа</a:t>
            </a:r>
            <a:r>
              <a:rPr lang="ru-RU" dirty="0"/>
              <a:t> продуктов на одежде и личных вещах. 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2. Выбор одежды, брендов, популярных в той или иной группе </a:t>
            </a:r>
            <a:r>
              <a:rPr lang="ru-RU" dirty="0" err="1"/>
              <a:t>медиапотребителей</a:t>
            </a:r>
            <a:r>
              <a:rPr lang="ru-RU" dirty="0"/>
              <a:t>. </a:t>
            </a:r>
          </a:p>
          <a:p>
            <a:pPr>
              <a:buNone/>
            </a:pPr>
            <a:r>
              <a:rPr lang="ru-RU" dirty="0"/>
              <a:t>3. Подражание героям компьютерных игр и других медиапродуктов</a:t>
            </a:r>
            <a:r>
              <a:rPr lang="ru-RU" sz="7200" dirty="0"/>
              <a:t>	</a:t>
            </a:r>
            <a:r>
              <a:rPr lang="ru-RU" sz="3800" dirty="0"/>
              <a:t>	</a:t>
            </a:r>
          </a:p>
          <a:p>
            <a:pPr>
              <a:buNone/>
            </a:pPr>
            <a:r>
              <a:rPr lang="ru-RU" dirty="0"/>
              <a:t>	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84784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СОМАТИЧЕСКИЕ И ФИЗИОЛОГИЧЕСКИЕ ПРИЗНАКИ 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Медиазависимое</a:t>
            </a:r>
            <a:r>
              <a:rPr lang="ru-RU" b="1" dirty="0">
                <a:solidFill>
                  <a:schemeClr val="tx1"/>
                </a:solidFill>
              </a:rPr>
              <a:t>  поведение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2420888"/>
            <a:ext cx="8229600" cy="39528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1. Повышенная утомляемость. </a:t>
            </a:r>
          </a:p>
          <a:p>
            <a:pPr>
              <a:buNone/>
            </a:pPr>
            <a:r>
              <a:rPr lang="ru-RU" dirty="0"/>
              <a:t>2. Сниженная работоспособность. </a:t>
            </a:r>
          </a:p>
          <a:p>
            <a:pPr>
              <a:buNone/>
            </a:pPr>
            <a:r>
              <a:rPr lang="ru-RU" dirty="0"/>
              <a:t>3. Быстрая смена настроения. </a:t>
            </a:r>
          </a:p>
          <a:p>
            <a:pPr>
              <a:buNone/>
            </a:pPr>
            <a:r>
              <a:rPr lang="ru-RU" dirty="0"/>
              <a:t>4. Снижение остроты зрения. </a:t>
            </a:r>
          </a:p>
          <a:p>
            <a:pPr>
              <a:buNone/>
            </a:pPr>
            <a:r>
              <a:rPr lang="ru-RU" dirty="0"/>
              <a:t>5. Сухость в глазах. 	</a:t>
            </a:r>
          </a:p>
          <a:p>
            <a:pPr>
              <a:buNone/>
            </a:pPr>
            <a:r>
              <a:rPr lang="ru-RU" dirty="0"/>
              <a:t>	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2016</TotalTime>
  <Words>1507</Words>
  <Application>Microsoft Office PowerPoint</Application>
  <PresentationFormat>Экран (4:3)</PresentationFormat>
  <Paragraphs>145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Bookman Old Style</vt:lpstr>
      <vt:lpstr>Calibri</vt:lpstr>
      <vt:lpstr>Trebuchet MS</vt:lpstr>
      <vt:lpstr>Wingdings 2</vt:lpstr>
      <vt:lpstr>Wingdings 3</vt:lpstr>
      <vt:lpstr>Аспект</vt:lpstr>
      <vt:lpstr> Маркеры формирующегося девиантного поведения   </vt:lpstr>
      <vt:lpstr>  Маркеры поведения это – сигнал (знак) о возможном неблагополучии или расстройстве ребенка, который взрослый может считать с помощью собственных органов чувств </vt:lpstr>
      <vt:lpstr>ПОВЕДЕНЧЕСКИЕ ПРИЗНАКИ  (Интегративные индикаторы риска )</vt:lpstr>
      <vt:lpstr>ВЕРБАЛЬНЫЕ ПРИЗНАКИ  (Интегративные индикаторы риска )  </vt:lpstr>
      <vt:lpstr>СОМАТИЧЕСКИЕ И ФИЗИОЛОГИЧЕСКИЕ ПРИЗНАКИ  (Интегративные индикаторы риска )    </vt:lpstr>
      <vt:lpstr>ПОВЕДЕНЧЕСКИЕ ПРИЗНАКИ Аддиктивное (зависимое) поведение</vt:lpstr>
      <vt:lpstr>ВЕРБАЛЬНЫЕ ПРИЗНАКИ Аддиктивное (зависимое) поведение</vt:lpstr>
      <vt:lpstr>ВНЕШНИЕ ПРИЗНАКИ Аддиктивное (зависимое) поведение</vt:lpstr>
      <vt:lpstr>СОМАТИЧЕСКИЕ И ФИЗИОЛОГИЧЕСКИЕ ПРИЗНАКИ  Аддиктивное (зависимое) поведение</vt:lpstr>
      <vt:lpstr>ПОВЕДЕНЧЕСКИЕ ПРИЗНАКИ Суицидальное поведение</vt:lpstr>
      <vt:lpstr>ВЕРБАЛЬНЫЕ ПРИЗНАКИ Суицидальное поведение</vt:lpstr>
      <vt:lpstr>ВНЕШНИЕ ПРИЗНАКИ  Суицидальное поведение</vt:lpstr>
      <vt:lpstr>СОМАТИЧЕСКИЕ И ФИЗИОЛОГИЧЕСКИЕ ПРИЗНАКИ   Суицидальное поведение</vt:lpstr>
      <vt:lpstr>ПОВЕДЕНЧЕСКИЕ ПРИЗНАКИ Агрессивное поведение</vt:lpstr>
      <vt:lpstr>ВЕРБАЛЬНЫЕ ПРИЗНАКИ  Агрессивное  поведение</vt:lpstr>
      <vt:lpstr>ВНЕШНИЕ ПРИЗНАКИ  Агрессивное поведение</vt:lpstr>
      <vt:lpstr>ПОВЕДЕНЧЕСКИЕ ПРИЗНАКИ Медиазависимое поведение</vt:lpstr>
      <vt:lpstr>ВЕРБАЛЬНЫЕ ПРИЗНАКИ  Медиазависимое поведение</vt:lpstr>
      <vt:lpstr>ВНЕШНИЕ ПРИЗНАКИ  Медиазависимое поведение</vt:lpstr>
      <vt:lpstr>СОМАТИЧЕСКИЕ И ФИЗИОЛОГИЧЕСКИЕ ПРИЗНАКИ   Медиазависимое  поведение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Алина Набиахметова</dc:creator>
  <cp:lastModifiedBy>roman@mrc-vlad.ru</cp:lastModifiedBy>
  <cp:revision>82</cp:revision>
  <dcterms:created xsi:type="dcterms:W3CDTF">2019-10-08T05:35:07Z</dcterms:created>
  <dcterms:modified xsi:type="dcterms:W3CDTF">2022-05-18T00:58:14Z</dcterms:modified>
</cp:coreProperties>
</file>