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notesMasterIdLst>
    <p:notesMasterId r:id="rId18"/>
  </p:notesMasterIdLst>
  <p:sldIdLst>
    <p:sldId id="264" r:id="rId2"/>
    <p:sldId id="270" r:id="rId3"/>
    <p:sldId id="265" r:id="rId4"/>
    <p:sldId id="256" r:id="rId5"/>
    <p:sldId id="263" r:id="rId6"/>
    <p:sldId id="258" r:id="rId7"/>
    <p:sldId id="262" r:id="rId8"/>
    <p:sldId id="259" r:id="rId9"/>
    <p:sldId id="269" r:id="rId10"/>
    <p:sldId id="272" r:id="rId11"/>
    <p:sldId id="257" r:id="rId12"/>
    <p:sldId id="260" r:id="rId13"/>
    <p:sldId id="267" r:id="rId14"/>
    <p:sldId id="261" r:id="rId15"/>
    <p:sldId id="271" r:id="rId16"/>
    <p:sldId id="266" r:id="rId17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1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49" autoAdjust="0"/>
    <p:restoredTop sz="94689" autoAdjust="0"/>
  </p:normalViewPr>
  <p:slideViewPr>
    <p:cSldViewPr>
      <p:cViewPr>
        <p:scale>
          <a:sx n="75" d="100"/>
          <a:sy n="75" d="100"/>
        </p:scale>
        <p:origin x="-756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7CE08-3547-4BAB-A40D-2E7F7798C297}" type="datetimeFigureOut">
              <a:rPr lang="ru-RU" smtClean="0"/>
              <a:t>27.12.2018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AD2D6-5378-4902-91CA-D13A480929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7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D2D6-5378-4902-91CA-D13A4809293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2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D1302ED-6F32-4FDE-9DD2-7BF0CDED7CE7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928FFF-D7AF-4A10-8FB4-1EF2C5E5AC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C322B3-969D-44AD-889D-68ED8F2B2090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AD9F532-2C54-41F6-BE80-F6B8D53764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9262DF-1197-4AFF-829A-01BC65884C08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26204E-CB6B-4593-B6CA-1B44E1EE54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14C370-82F9-4186-9AA2-93D7DA4E36D1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B1BE7B3-604B-4443-A774-1320314E59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18A5EA-BDF0-45AA-AC44-4819CB3DC03D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92E050D-1444-4ED9-80E6-F112327104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2BD1A4-2935-4413-B61D-0D6D5A26C984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A5CCDA-38A0-4EAE-A3EF-7AC17659D5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679801-C82B-4E18-AA08-1167B8838AEF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1FC1C5-2B5E-4D44-9532-AE912642B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AB12F3-592E-4B0C-A9C2-163A12A62926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F4EB066-3749-4FF0-9A55-847519D0E8D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931F822-F345-411D-8172-865F186A4E77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F35DFA-ED28-4AA3-A63D-87A40CDE20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6708D2A-A3FE-4619-AA07-CC1E16054F46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5BDAFD6-35A4-4465-BEF2-33DEE40A41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F610B73-A93E-4169-9737-C0D588E63581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BE62501-87C8-456D-88A6-1FBA3CBF44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4CF5DE03-B4D2-4EDD-A7A6-6450A08AB73E}" type="datetimeFigureOut">
              <a:rPr lang="ru-RU" smtClean="0"/>
              <a:pPr>
                <a:defRPr/>
              </a:pPr>
              <a:t>27.12.2018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A1222EF1-FA22-48EC-A30B-1145166B52C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adi.sk/d/vWTzwga_e7bRQQ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1602373"/>
            <a:ext cx="7416824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Бюджет</a:t>
            </a:r>
          </a:p>
          <a:p>
            <a:pPr algn="ctr"/>
            <a:endParaRPr lang="ru-RU" sz="9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Чугуевского </a:t>
            </a:r>
          </a:p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3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sz="36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2019 </a:t>
            </a:r>
            <a:r>
              <a:rPr lang="ru-RU" sz="3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</a:t>
            </a:r>
            <a:endParaRPr lang="ru-RU" sz="3600" b="1" dirty="0" smtClean="0"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</a:t>
            </a:r>
          </a:p>
          <a:p>
            <a:pPr algn="ctr"/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3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3600" b="1" dirty="0"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40644" y="0"/>
            <a:ext cx="75608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Скачать решение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Думы ЧМР «О районном бюджете на 2019 год и плановый период 2020 и 2021 годов»  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5890046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Утвержден решением Думы  Чугуевского муниципального района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18 декабря 2018 года № 403-НПА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районном бюджете на 2019 год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плановый период 2020 и 2021 годов»  </a:t>
            </a:r>
          </a:p>
        </p:txBody>
      </p:sp>
    </p:spTree>
    <p:extLst>
      <p:ext uri="{BB962C8B-B14F-4D97-AF65-F5344CB8AC3E}">
        <p14:creationId xmlns:p14="http://schemas.microsoft.com/office/powerpoint/2010/main" val="156369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характеристики районного бюджета на 2019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и плановый период 2020 и 2021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4176" y="1135479"/>
            <a:ext cx="777686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Думы Чугуевского муниципального района «О районном бюджете на 2019 год и плановый период 2020 и 2021 годов»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подготовлено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с соблюдением требований Бюджетного кодекса Российской Федерации и решения Думы Чугуевского муниципального района от 31 июля 2009 года № 892 «Положение о бюджетном устройстве, бюджетном процессе и межбюджетных отношениях в Чугуевском муниципальном районе». </a:t>
            </a:r>
            <a:endParaRPr lang="ru-RU" sz="125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Районный бюджет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сформирован на трёхлетний период и отвечает основным направлениям бюджетной политики Чугуевского муниципального района на 2019 год и на плановый период 2020 и 2021 годов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Реализация долгосрочной бюджетной политики в Чугуевском муниципальном районе будет осуществляться по следующим основным направлениям:</a:t>
            </a:r>
          </a:p>
          <a:p>
            <a:pPr marL="285750" indent="-285750" algn="just">
              <a:buFontTx/>
              <a:buChar char="-"/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приоритизация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бюджетных расходов с учетом обеспечения достижения целей национальных проектов в соответствии с Указом Президента Российской Федерации от 7 мая 2018 года № 204 и необходимости реализации на территории Чугуевского муниципального района программ по основным направлениям стратегического развития Чугуевского муниципального района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- повышение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эффективности бюджетных расходов, формирование бюджетных параметров исходя из необходимости безусловного исполнения действующих расходных обязательств, в том числе с учетом их оптимизации и эффективности исполнения, осуществления взвешенного подхода к принятию новых расходных обязательств и сокращения неэффективных бюджетных расходов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инструментов программно-целевого планирования и управления с учетом приоритетов социально-экономического развития и реальных финансовых возможностей бюджета Чугуевского муниципального района, дальнейшего совершенствования системы оценки эффективности реализации муниципальных программ</a:t>
            </a:r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sz="125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50" b="1" dirty="0">
                <a:latin typeface="Times New Roman" pitchFamily="18" charset="0"/>
                <a:cs typeface="Times New Roman" pitchFamily="18" charset="0"/>
              </a:rPr>
              <a:t>обеспечение прозрачности и открытости бюджета и бюджетной процесса для понимания гражданами реализуемой в районе бюджетной и налоговой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3990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 показатели социально – экономического развития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Чугуевского муниципального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2020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18930"/>
              </p:ext>
            </p:extLst>
          </p:nvPr>
        </p:nvGraphicFramePr>
        <p:xfrm>
          <a:off x="1213107" y="3354359"/>
          <a:ext cx="7776863" cy="315391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12208"/>
                <a:gridCol w="796219"/>
                <a:gridCol w="854562"/>
                <a:gridCol w="906043"/>
                <a:gridCol w="947226"/>
                <a:gridCol w="957522"/>
                <a:gridCol w="803083"/>
              </a:tblGrid>
              <a:tr h="105157"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kumimoji="0" lang="ru-RU" sz="1100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оценка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392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</a:p>
                    <a:p>
                      <a:pPr algn="l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(среднегодовая)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22715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22539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22336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22157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21958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потребительских цен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104,3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7247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Величина прожиточного минимума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руб.,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месяц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12158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12457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12955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13473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14012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платных услуг населению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182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25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Реальные денежные доходы населения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3929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безработицы ( на конец года)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2,3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35892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в целом по региону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27,4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29,7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30,9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32,1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1964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сельского хозяйства</a:t>
                      </a:r>
                      <a:endParaRPr kumimoji="0" lang="ru-RU" sz="11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100" u="none" strike="noStrike" kern="1200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млн.руб.</a:t>
                      </a:r>
                      <a:endParaRPr kumimoji="0" lang="ru-RU" sz="110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618,5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618,5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640,1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660,0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681,8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7624" y="1196752"/>
            <a:ext cx="77768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 Чугуевского муниципального района на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год и  плановый период 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2024 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годов  разработан в соответствии с требованиями Бюджетного кодекса Российской федерации,  Порядка разработки прогноза социально-экономического развития  Чугуевского  муниципального района, утвержденного постановлением   администрации  Чугуевского муниципального района 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11.09.2009 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502  «Об утверждении  Порядка разработки прогноза социально-экономического развития   Чугуевского  муниципального района»  на основе анализа тенденций развития отраслей экономики и социальной сферы  Чугуевского муниципального района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Прогноз основывается на статистической отчетности предшествующих лет и истекшего периода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года, учитывает состояние, структуру и развитость объектов отраслей материального производства, потребительского рынка, социальной сферы, основные характеристики прогноза социально-экономического развития Чугуевского муниципального района на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2019 год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и плановый период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2020-2024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годов, индексы–дефляторы,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предложенные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Министерством экономического развития РФ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Основные задачи и приоритетные направления бюджетной     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политики  Чугуевского муниципального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</a:t>
            </a: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59632" y="1124745"/>
            <a:ext cx="770485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Целью основных направлений бюджетной политики на 2019-2021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годы является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описание условий, принимаемых для составления проекта бюджета  Чугуевского муниципального района (далее – районного бюджета) на 2019-2021 годы, основных подходов к его формированию и общего порядка разработки основных характеристик и прогнозируемых параметров районного бюджета, а также обеспечение прозрачности и открытости бюджетного планирования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Исходя из принципов ответственной бюджетной политики, для поддержания сбалансированности районного бюджета при его формировании, будут приняты меры по включению в бюджет в первоочередном порядке расходов на финансирование действующих расходных обязательств, непринятию новых расходных обязательств, сокращению неэффективных расходов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Основные направления бюджетной, налоговой и долговой политики являются основой для составления проекта бюджета Чугуевского муниципального района и бюджетов поселений на 2019 год и плановый период 2020 и 2021 годов, а также для повышения качества бюджетного процесса, обеспечения рационального, эффективного и результативного расходования бюджетных средств.</a:t>
            </a: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1187624" y="4437112"/>
            <a:ext cx="7704856" cy="360040"/>
          </a:xfrm>
          <a:prstGeom prst="flowChartTerminator">
            <a:avLst/>
          </a:prstGeom>
          <a:solidFill>
            <a:srgbClr val="FFF9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задачи</a:t>
            </a:r>
            <a:r>
              <a:rPr lang="ru-RU" sz="1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1187624" y="4941168"/>
            <a:ext cx="7704856" cy="2880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повышение эффективности бюджетных расходов; </a:t>
            </a: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1187624" y="5373216"/>
            <a:ext cx="7704856" cy="28803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безусловное исполнение принятых социальных обязательств; </a:t>
            </a:r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1187624" y="5805264"/>
            <a:ext cx="7704856" cy="36004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финансовое обеспечение реализации приоритетных для района задач; </a:t>
            </a:r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1187624" y="6309320"/>
            <a:ext cx="7704856" cy="36004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обеспечение открытости и прозрачности общественных финансов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32892"/>
          </a:xfr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Основные характеристики районного бюджета на 2019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и плановый период 2020 и 2021 годов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856184"/>
              </p:ext>
            </p:extLst>
          </p:nvPr>
        </p:nvGraphicFramePr>
        <p:xfrm>
          <a:off x="1259632" y="1484784"/>
          <a:ext cx="7704856" cy="475252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448272"/>
                <a:gridCol w="1800200"/>
                <a:gridCol w="1800200"/>
                <a:gridCol w="1656184"/>
              </a:tblGrid>
              <a:tr h="5040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Очередной финансовый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Плановый период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0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/>
                </a:tc>
              </a:tr>
              <a:tr h="8040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бюджета, всего</a:t>
                      </a:r>
                      <a:b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843 203 083,62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788 956 479,88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793 595 571,88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380 215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000,00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391 055 000,00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396 016 000,00</a:t>
                      </a:r>
                    </a:p>
                  </a:txBody>
                  <a:tcPr marL="9525" marR="9525" marT="9525" marB="0" anchor="ctr"/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462 988 083,62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397 901 479,88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397 579 571,88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6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845 203 083,62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790 956 479,88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795 595 571,88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9 850 300,0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19 750 500,0</a:t>
                      </a:r>
                    </a:p>
                  </a:txBody>
                  <a:tcPr marL="9525" marR="9525" marT="9525" marB="0" anchor="ctr"/>
                </a:tc>
              </a:tr>
              <a:tr h="4020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-2 000 000,0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-2 000 000,0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-2 000 000,0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080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долга</a:t>
                      </a:r>
                    </a:p>
                    <a:p>
                      <a:pPr algn="l" rtl="0" fontAlgn="ctr"/>
                      <a:r>
                        <a:rPr lang="ru-RU" sz="12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2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конец года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36" marR="6736" marT="673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511180" y="114564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64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870" y="5060"/>
            <a:ext cx="8706618" cy="83165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2000" b="1" dirty="0">
              <a:solidFill>
                <a:schemeClr val="tx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280348" y="1196752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3491880" y="5903694"/>
            <a:ext cx="46805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843 203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083,62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     788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956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479,88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793 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595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571,88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4172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Доходы районного бюджета на 2019 год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плановый период 2020 и 2021 годов</a:t>
            </a:r>
          </a:p>
        </p:txBody>
      </p:sp>
      <p:pic>
        <p:nvPicPr>
          <p:cNvPr id="17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84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56" y="1573237"/>
            <a:ext cx="8029575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2843808" y="6165304"/>
            <a:ext cx="630019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Arial" pitchFamily="34" charset="0"/>
                <a:cs typeface="Arial" pitchFamily="34" charset="0"/>
              </a:rPr>
              <a:t>                          380 215 000,00                         391 055 000,00                        396 016 000,0</a:t>
            </a:r>
            <a:endParaRPr lang="ru-RU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6423560" y="102253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Собственные доходы 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плановый период 2020 и 2021 годов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разрезе источников доходов</a:t>
            </a:r>
          </a:p>
        </p:txBody>
      </p:sp>
      <p:pic>
        <p:nvPicPr>
          <p:cNvPr id="1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8438503" cy="48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8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поступлениях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на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2020 и 2021 годов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516216" y="980728"/>
            <a:ext cx="24681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062427"/>
              </p:ext>
            </p:extLst>
          </p:nvPr>
        </p:nvGraphicFramePr>
        <p:xfrm>
          <a:off x="1259633" y="1340773"/>
          <a:ext cx="7560839" cy="525658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07424"/>
                <a:gridCol w="1017805"/>
                <a:gridCol w="1017805"/>
                <a:gridCol w="1017805"/>
              </a:tblGrid>
              <a:tr h="344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безвозмездных поступлений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63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бюджетам муниципальных районов на выравнивание бюджетной обеспеченности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7 478 240,00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5 982 592,00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5 982 592,00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63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государственную регистрацию актов гражданского состояния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2 321 680,00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1 920 260,00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1 597 200,00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3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осуществление первичного воинского учета на территориях, где отсутствуют военные комиссариаты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416 493,00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416 493,00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416 493,00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545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составление (изменение) списков кандидатов в присяжные заседатели Федеральных судов общей юрисдикции Российской Федерации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21 020,00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21 919,00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23 071,00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27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5 491 000,00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5 491 000,00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5 491 000,00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545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выполнение передаваемых полномочий по осуществлению выравнивая бюджетной обеспеченности поселений, входящих в состав муниципального района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13 608 397,00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13 608 397,00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13 608 397,00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27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образований Приморского края на обеспечение бесплатным питанием детей, обучающихся в младших классах (1-4 включительно) в муниципальных общеобразовательных учреждениях Приморского края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16 715 424,00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16 715 424,00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16 715 424,00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545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выполнение передаваемых полномочий на выполнение передаваемых полномочий на обеспечение деятельности комиссий по делам несовершеннолетних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1 137 906,00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1 137 906,00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1 137 906,00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27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выполнение передаваемых полномочий на реализацию дошкольного, общего и дополнительного образования в муниципальных общеобразовательных учреждениях по основным общеобразовательным программам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273 408 000,00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273 408 000,00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273 408 000,00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поступлениях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на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2020 и 2021 годов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44208" y="980728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853561"/>
              </p:ext>
            </p:extLst>
          </p:nvPr>
        </p:nvGraphicFramePr>
        <p:xfrm>
          <a:off x="1259632" y="1298957"/>
          <a:ext cx="7632848" cy="487718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50351"/>
                <a:gridCol w="1027499"/>
                <a:gridCol w="1027499"/>
                <a:gridCol w="1027499"/>
              </a:tblGrid>
              <a:tr h="4018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безвозмездных поступлений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  <a:tr h="537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выполнение органами местного самоуправления отдельных государственных полномочий по государственному управлению охраной труда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747 157,00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747 157,00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747 157,00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37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бюджетам муниципальных районов на выполнение органами местного самоуправления отдельных государственных полномочий по созданию административных комиссий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747 873,00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737 873,00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737 873,00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  <a:tr h="537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70 071 000,00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70 071 000,00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70 071 000,00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80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организацию и обеспечение оздоровления и отдыха детей (за исключением организации отдыха детей в каникулярное время)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4 037 058,00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4 037 058,00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4 037 058,00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  <a:tr h="537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осуществление государственных полномочий по регистрации и учету граждан, имеющих право на получение жилищных субсидий в связи с переселением из районов Крайнего Севера и приравненных к ним местностей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366,88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366,88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366,88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160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государственных полномочий Приморского края по организации проведения мероприятий по предупреждению и ликвидации болезней животных, их лечению, защите населения от болезней, общих для человека и животных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382 811,00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382 811,00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382 811,00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  <a:tr h="537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осуществление отдельных государственных полномочий по обеспечению мер социальной поддержки педагогическим работникам муниципальных образовательных организаций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160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госуд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3 223,00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6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поступлениях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на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период 2020 и 2021 годов</a:t>
            </a: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6444208" y="980728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563671"/>
              </p:ext>
            </p:extLst>
          </p:nvPr>
        </p:nvGraphicFramePr>
        <p:xfrm>
          <a:off x="1187623" y="1340771"/>
          <a:ext cx="7643368" cy="484717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56623"/>
                <a:gridCol w="1028915"/>
                <a:gridCol w="1028915"/>
                <a:gridCol w="1028915"/>
              </a:tblGrid>
              <a:tr h="432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безвозмездных поступлений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строительство, реконструкцию зданий (в т. ч. проектно-изыскательские работы) муниципальных образовательных организаций, реализующих основную общеобразовательную программу дошкольного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4 500 000,00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01" marR="8001" marT="8001" marB="0" anchor="ctr"/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комплектование книжных фондов библиотек и обеспечение информационно-техническим оборудованием библиотек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146 096,18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развитие спортивной инфраструктуры, находящейся в муниципальной собственности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12 000 000,00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детей-сирот и детей, оставшихся без попечения родителей, жилыми помещениями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22 895 935,92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198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обеспечение граждан твердым топливом (дровами)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3 810 000,00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5996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строительство, реконструкцию ремонт объектов культуры (в т. ч. проектно-изыскательские работы) , находящиеся в муниципальной собственности и приобретение объектов культуры для муниципальных нужд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13 002 360,00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социальные выплаты молодым семьям для приобретения (строительства) стандартного жилья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278 800,00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99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на капитальный ремонт и ремонт автомобильных дорог общего пользования населенных пунктов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6 000 000,00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96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трансферты, передаваемые бюджетам муниципальных районов из бюджетов поселений на 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/>
                </a:tc>
              </a:tr>
              <a:tr h="379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безвозмездных поступлений от других бюджетов бюджетной системы Российской Федерации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462 998 083,62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397 901 479,88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397 579 571,88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96" marR="8496" marT="849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88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7384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Расходы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в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разрезе муниципальных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программ 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240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967" y="879871"/>
            <a:ext cx="8059737" cy="600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 в разрезе муниципальных программ</a:t>
            </a:r>
          </a:p>
        </p:txBody>
      </p:sp>
      <p:pic>
        <p:nvPicPr>
          <p:cNvPr id="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300192" y="950531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235658"/>
              </p:ext>
            </p:extLst>
          </p:nvPr>
        </p:nvGraphicFramePr>
        <p:xfrm>
          <a:off x="1187624" y="1268761"/>
          <a:ext cx="7776864" cy="518457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420533"/>
                <a:gridCol w="1146064"/>
                <a:gridCol w="1130147"/>
                <a:gridCol w="1080120"/>
              </a:tblGrid>
              <a:tr h="3848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муниципальных программ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 anchor="ctr"/>
                </a:tc>
              </a:tr>
              <a:tr h="3664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системы образования Чугуевского муниципального района»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607 </a:t>
                      </a:r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572 011,64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599 279 921,00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608 665 621,00</a:t>
                      </a:r>
                    </a:p>
                  </a:txBody>
                  <a:tcPr marL="9525" marR="9525" marT="9525" marB="0"/>
                </a:tc>
              </a:tr>
              <a:tr h="4397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транспортной инфраструктуры Чугуевского муниципального района»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30 183 223,00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26 448 223,00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30 410 223,00</a:t>
                      </a:r>
                    </a:p>
                  </a:txBody>
                  <a:tcPr marL="9525" marR="9525" marT="9525" marB="0"/>
                </a:tc>
              </a:tr>
              <a:tr h="3664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«Социально-экономическое развитие Чугуевского муниципального района»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74 396 295,92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37 182 500,00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37 043 900,00</a:t>
                      </a:r>
                    </a:p>
                  </a:txBody>
                  <a:tcPr marL="9525" marR="9525" marT="9525" marB="0"/>
                </a:tc>
              </a:tr>
              <a:tr h="4397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физической культуры, спорта и туризма в Чугуевском муниципальном районе»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27 175 000,00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17 540 000,00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690 000,00</a:t>
                      </a:r>
                    </a:p>
                  </a:txBody>
                  <a:tcPr marL="9525" marR="9525" marT="9525" marB="0"/>
                </a:tc>
              </a:tr>
              <a:tr h="537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«Комплексные меры профилактики правонарушений на территории Чугуевского муниципального района»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1 965 779,00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1 965 779,00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1 965 779,00</a:t>
                      </a:r>
                    </a:p>
                  </a:txBody>
                  <a:tcPr marL="9525" marR="9525" marT="9525" marB="0"/>
                </a:tc>
              </a:tr>
              <a:tr h="537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«Содействие национально-культурному развитию народов России на территории Чугуевского муниципального района» на 2014-2021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15 759 746,18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15 823 650,00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14 903 650,00</a:t>
                      </a:r>
                    </a:p>
                  </a:txBody>
                  <a:tcPr marL="9525" marR="9525" marT="9525" marB="0"/>
                </a:tc>
              </a:tr>
              <a:tr h="537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«Комплексное развитие коммунальной инфраструктуры Чугуевского муниципального района» на 2015-2024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11 360 366,88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11 200 366,88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11 300 366,88</a:t>
                      </a:r>
                    </a:p>
                  </a:txBody>
                  <a:tcPr marL="9525" marR="9525" marT="9525" marB="0"/>
                </a:tc>
              </a:tr>
              <a:tr h="7328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«Энергосбережение и повышение энергетической эффективности в муниципальных учреждениях и муниципальных предприятиях Чугуевского муниципального района» на 2016-2021 годы</a:t>
                      </a:r>
                      <a:endParaRPr kumimoji="0" lang="ru-RU" sz="1100" b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2 176 700,00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2 078 300,00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2 000 000,00</a:t>
                      </a:r>
                    </a:p>
                  </a:txBody>
                  <a:tcPr marL="9525" marR="9525" marT="9525" marB="0"/>
                </a:tc>
              </a:tr>
              <a:tr h="3664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 противодействии коррупции в Чугуевском муниципальном районе» на 2016-2021 годы</a:t>
                      </a:r>
                      <a:endParaRPr lang="ru-RU" sz="1100" b="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47 000,00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47 000,00</a:t>
                      </a:r>
                    </a:p>
                  </a:txBody>
                  <a:tcPr marL="9525" marR="9525" marT="9525" marB="0"/>
                </a:tc>
              </a:tr>
              <a:tr h="2056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Непрограммные расходы</a:t>
                      </a:r>
                      <a:endParaRPr lang="ru-RU" sz="1100" b="0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12" marR="25712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74 563 961,00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69 540 440,00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68 818 532,00</a:t>
                      </a:r>
                    </a:p>
                  </a:txBody>
                  <a:tcPr marL="9525" marR="9525" marT="9525" marB="0"/>
                </a:tc>
              </a:tr>
              <a:tr h="2696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РАСХОДОВ:</a:t>
                      </a:r>
                      <a:endParaRPr lang="ru-RU" sz="1100" b="1" baseline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12" marR="25712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845 203 083,62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781 106 179,88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775 845 071,88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Сведения о расходах районного бюджета на 2019 год</a:t>
            </a:r>
            <a:b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по разделам и подразделам классификации расходов бюджета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7308304" y="967972"/>
            <a:ext cx="1656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947" y="1124744"/>
            <a:ext cx="8202597" cy="5268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355976" y="5517232"/>
            <a:ext cx="36004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2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99592" y="967972"/>
            <a:ext cx="1656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Расходы районного бюджета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год и плановый период</a:t>
            </a:r>
            <a:b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2020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годов в разрезе разделов бюджетной классификации</a:t>
            </a: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779912" y="6453336"/>
            <a:ext cx="46085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          845 203 </a:t>
            </a:r>
            <a:r>
              <a:rPr lang="ru-RU" sz="1000" b="1" dirty="0"/>
              <a:t>083,62     </a:t>
            </a:r>
            <a:r>
              <a:rPr lang="ru-RU" sz="1000" b="1" dirty="0" smtClean="0"/>
              <a:t>                781 106 179,88</a:t>
            </a:r>
            <a:r>
              <a:rPr lang="ru-RU" sz="1000" b="1" dirty="0"/>
              <a:t>             </a:t>
            </a:r>
            <a:r>
              <a:rPr lang="ru-RU" sz="1000" b="1" dirty="0" smtClean="0"/>
              <a:t>      775 845 071,88</a:t>
            </a:r>
            <a:endParaRPr lang="ru-RU" sz="1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7406341" cy="580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0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Безвозмездные поступления бюджетам сельских поселений, </a:t>
            </a:r>
            <a:endParaRPr lang="ru-RU" sz="2000" b="1" dirty="0" smtClean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входящих  </a:t>
            </a:r>
            <a:r>
              <a:rPr lang="ru-RU" sz="2000" b="1" dirty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состав Чугуевского муниципального района на 2019 год</a:t>
            </a:r>
          </a:p>
        </p:txBody>
      </p:sp>
      <p:pic>
        <p:nvPicPr>
          <p:cNvPr id="6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496372" y="1022539"/>
            <a:ext cx="25401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Единицы изменения: руб.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893562"/>
              </p:ext>
            </p:extLst>
          </p:nvPr>
        </p:nvGraphicFramePr>
        <p:xfrm>
          <a:off x="1259631" y="1412776"/>
          <a:ext cx="7776865" cy="494446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240360"/>
                <a:gridCol w="1224137"/>
                <a:gridCol w="1224135"/>
                <a:gridCol w="1008112"/>
                <a:gridCol w="1080121"/>
              </a:tblGrid>
              <a:tr h="720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Кокшаровское сельское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поселение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Чугуевское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сельское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поселение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Шумненское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сельское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поселение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</a:p>
                  </a:txBody>
                  <a:tcPr marL="0" marR="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Дотации на выравнивание бюджетной обеспеченности поселений, всего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766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000,00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681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000,00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4 253 000,00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28 700 000,00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Дотации на выравнивание бюджетной обеспеченности поселений, за счет средств краевого бюджета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2 259 847,00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9 331 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947,00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2 016 603,00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13 608 397,00</a:t>
                      </a:r>
                    </a:p>
                  </a:txBody>
                  <a:tcPr marL="0" marR="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Дотации на выравнивание бюджетной обеспеченности поселений, за счет средств районного бюджета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2 506 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153,00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349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053,00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2 236 397,00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15 091 603,00</a:t>
                      </a:r>
                    </a:p>
                  </a:txBody>
                  <a:tcPr marL="0" marR="0" marT="0" marB="0"/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Субвенции бюджетам сельских поселений на осуществление первичного воинского учета на территориях, где отсутствуют военные комиссариаты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277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662,00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138 831,00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416</a:t>
                      </a:r>
                      <a:r>
                        <a:rPr lang="ru-RU" sz="1200" b="1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493,00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9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Прочие межбюджетные трансферты передаваемые бюджетам поселений 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3 500 00,00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13 002 360,0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3 000 000,00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19 502 360,00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721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Иные межбюджетные трансферты на организацию ритуальных услуг и содержание мест захоронения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270 000,00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540 500,00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89 500,00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900 000,00</a:t>
                      </a:r>
                      <a:endParaRPr lang="ru-RU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79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Всего 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8 813 662,00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33 223 860,00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7 481 331,00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49 518 853,00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5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1032892"/>
          </a:xfrm>
          <a:prstGeom prst="rect">
            <a:avLst/>
          </a:prstGeom>
          <a:gradFill flip="none" rotWithShape="1">
            <a:gsLst>
              <a:gs pos="88000">
                <a:srgbClr val="C5D8CD"/>
              </a:gs>
              <a:gs pos="29000">
                <a:srgbClr val="005426"/>
              </a:gs>
              <a:gs pos="0">
                <a:srgbClr val="005426"/>
              </a:gs>
              <a:gs pos="100000">
                <a:schemeClr val="bg1"/>
              </a:gs>
            </a:gsLst>
            <a:lin ang="2700000" scaled="1"/>
            <a:tileRect/>
          </a:gra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  <a:extLst/>
          </a:lstStyle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reflection blurRad="6350" stA="20000" endPos="55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Контактная информация:</a:t>
            </a:r>
            <a:endParaRPr lang="ru-RU" sz="2000" b="1" dirty="0">
              <a:solidFill>
                <a:schemeClr val="bg1"/>
              </a:solidFill>
              <a:effectLst>
                <a:reflection blurRad="6350" stA="20000" endPos="55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Rubik\Documents\Герб\chuguevskii_rayon_co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4"/>
            <a:ext cx="792088" cy="92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9435" y="150064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Чугуевского муниципального района Приморского края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2420888"/>
            <a:ext cx="7272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Время работы: с 8-45 до 17-00 часов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Обеденный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перерыв: с 13-00 до 14-00 часов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Почтовый адрес: 692623 с. Чугуевка Чугуевского района Приморского края, ул. 50 лет Октября, д.193 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 (423 72) 21-5-31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электронная почта: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fin720@findept.primorsky.ru 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финансового управления:  Потапенко Валентина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Викторовна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факс): (423 72) 21-5-31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Отделы: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Бюджетный отдел: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бюджетного отдела: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Лаврова Татьяна Александровна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 (423 72)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21-3-33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учета и отчетности: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Начальник отдела: Анисимова Тамара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Григорьевна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(факс): (423 72) 21-4-47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Отдел муниципальных доходов: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И.о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начальника отдела 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Пищикова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Анна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Владимировна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телефон (факс): (423 72) 22-1-12 </a:t>
            </a:r>
          </a:p>
        </p:txBody>
      </p:sp>
    </p:spTree>
    <p:extLst>
      <p:ext uri="{BB962C8B-B14F-4D97-AF65-F5344CB8AC3E}">
        <p14:creationId xmlns:p14="http://schemas.microsoft.com/office/powerpoint/2010/main" val="39289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1945</TotalTime>
  <Words>2126</Words>
  <Application>Microsoft Office PowerPoint</Application>
  <PresentationFormat>Экран (4:3)</PresentationFormat>
  <Paragraphs>402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               </vt:lpstr>
      <vt:lpstr>             Основные характеристики районного бюджета на 2019 год                       и плановый период 2020 и 2021 годов</vt:lpstr>
      <vt:lpstr>                Основные  показатели социально – экономического развития                 Чугуевского муниципального района на 2019 год и плановый период             2020 и 2021 годов</vt:lpstr>
      <vt:lpstr>                Основные задачи и приоритетные направления бюджетной                        политики  Чугуевского муниципального района на 2019 год и плановый период 2020 и 2021 годов</vt:lpstr>
      <vt:lpstr>             Основные характеристики районного бюджета на 2019 год                       и плановый период 2020 и 2021 годов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параметры консолидированного бюджета Чугуевского муниципального района на 2016 год</dc:title>
  <dc:creator>User</dc:creator>
  <cp:lastModifiedBy>R</cp:lastModifiedBy>
  <cp:revision>112</cp:revision>
  <cp:lastPrinted>2018-11-12T04:35:20Z</cp:lastPrinted>
  <dcterms:created xsi:type="dcterms:W3CDTF">2015-12-09T02:41:44Z</dcterms:created>
  <dcterms:modified xsi:type="dcterms:W3CDTF">2018-12-27T04:45:33Z</dcterms:modified>
</cp:coreProperties>
</file>