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" y="44624"/>
            <a:ext cx="9061203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6185661" y="226835"/>
            <a:ext cx="2868694" cy="140959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Подача </a:t>
            </a:r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заявления о предоставлении земельного участка в аренду без проведения торгов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и прилагаемых к нему документов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87824" y="321879"/>
            <a:ext cx="2736304" cy="12010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Сбор пакета документов, прилагаемых к заявлению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о предоставлении земельного участка в аренду без проведения торгов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6175" y="368007"/>
            <a:ext cx="2276475" cy="11549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Оформление заявления о предоставлении земельного участка в аренду без проведения торгов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61832" y="2191925"/>
            <a:ext cx="2621666" cy="9490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Прием и регистрация заявления о предоставлении муниципальной услуги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55405" y="4334972"/>
            <a:ext cx="6066531" cy="234591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ru-RU" sz="1200" kern="0" dirty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455579" y="3045382"/>
            <a:ext cx="2148869" cy="7639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поступления обращения заявителя (представителя заявителя)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98246" y="4415361"/>
            <a:ext cx="3503482" cy="10744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200" kern="0" dirty="0">
                <a:solidFill>
                  <a:sysClr val="window" lastClr="FFFFFF"/>
                </a:solidFill>
                <a:latin typeface="Times New Roman"/>
                <a:ea typeface="Times New Roman"/>
              </a:rPr>
              <a:t> </a:t>
            </a:r>
            <a:r>
              <a:rPr lang="ru-RU" sz="1200" kern="0" dirty="0">
                <a:solidFill>
                  <a:schemeClr val="tx1"/>
                </a:solidFill>
                <a:latin typeface="Times New Roman"/>
                <a:ea typeface="Times New Roman"/>
              </a:rPr>
              <a:t>Экспертиза предоставленных документов на предмет их соответствия установленным требованиям действующего законодательства Российской Федерации</a:t>
            </a:r>
          </a:p>
        </p:txBody>
      </p:sp>
      <p:sp>
        <p:nvSpPr>
          <p:cNvPr id="5" name="Стрелка вправо 4"/>
          <p:cNvSpPr/>
          <p:nvPr/>
        </p:nvSpPr>
        <p:spPr>
          <a:xfrm rot="16200000">
            <a:off x="4487537" y="3799564"/>
            <a:ext cx="504056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77928" y="4935803"/>
            <a:ext cx="21590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заявления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услуги</a:t>
            </a:r>
          </a:p>
          <a:p>
            <a:pPr algn="ctr"/>
            <a:endParaRPr lang="ru-RU" sz="1200" dirty="0"/>
          </a:p>
          <a:p>
            <a:pPr algn="ctr"/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4983" y="2398866"/>
            <a:ext cx="2931036" cy="19662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В случаях, если: </a:t>
            </a:r>
          </a:p>
          <a:p>
            <a:r>
              <a:rPr lang="ru-RU" sz="1200" dirty="0"/>
              <a:t>- заявление  не соответствует положениям пункта 1 статьи 39.17;</a:t>
            </a:r>
          </a:p>
          <a:p>
            <a:r>
              <a:rPr lang="ru-RU" sz="1200" dirty="0"/>
              <a:t>-заявление подано в иной уполномоченный орган;</a:t>
            </a:r>
          </a:p>
          <a:p>
            <a:r>
              <a:rPr lang="ru-RU" sz="1200" dirty="0"/>
              <a:t>- к заявлению не приложены документы, предоставляемые в соответствии с пунктом 2 статьи 39.17 Земельного кодекса Российской Федерации.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27074" y="2191924"/>
            <a:ext cx="2736304" cy="1150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Возврат заявления о предоставлении муниципальной услуги </a:t>
            </a:r>
            <a:r>
              <a:rPr lang="ru-RU" sz="1400" kern="0" dirty="0">
                <a:solidFill>
                  <a:sysClr val="window" lastClr="FFFFFF"/>
                </a:solidFill>
                <a:latin typeface="Times New Roman"/>
                <a:ea typeface="Times New Roman"/>
              </a:rPr>
              <a:t>заявителю</a:t>
            </a:r>
          </a:p>
        </p:txBody>
      </p:sp>
      <p:sp>
        <p:nvSpPr>
          <p:cNvPr id="19" name="Овал 18"/>
          <p:cNvSpPr/>
          <p:nvPr/>
        </p:nvSpPr>
        <p:spPr>
          <a:xfrm>
            <a:off x="2803851" y="3046336"/>
            <a:ext cx="2798343" cy="59187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 в течение десяти дней со дня поступления заявления</a:t>
            </a:r>
          </a:p>
        </p:txBody>
      </p:sp>
      <p:sp>
        <p:nvSpPr>
          <p:cNvPr id="29" name="Стрелка вправо 28"/>
          <p:cNvSpPr/>
          <p:nvPr/>
        </p:nvSpPr>
        <p:spPr>
          <a:xfrm>
            <a:off x="2575257" y="795261"/>
            <a:ext cx="351817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5779226" y="795261"/>
            <a:ext cx="351817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7475742" y="1746841"/>
            <a:ext cx="351817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5400000">
            <a:off x="7496756" y="3893121"/>
            <a:ext cx="351817" cy="36004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3652422" y="5805264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5 статьи 39.17 Земельного кодекса Российской Федерации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не более чем тридцать дней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поступления заявления о предоставлении земельного участка уполномоченный орган рассматривает поступившее заявление</a:t>
            </a:r>
          </a:p>
        </p:txBody>
      </p:sp>
      <p:sp>
        <p:nvSpPr>
          <p:cNvPr id="36" name="Овал 35"/>
          <p:cNvSpPr/>
          <p:nvPr/>
        </p:nvSpPr>
        <p:spPr>
          <a:xfrm>
            <a:off x="84983" y="116632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38" name="Овал 37"/>
          <p:cNvSpPr/>
          <p:nvPr/>
        </p:nvSpPr>
        <p:spPr>
          <a:xfrm>
            <a:off x="2782511" y="145523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39" name="Овал 38"/>
          <p:cNvSpPr/>
          <p:nvPr/>
        </p:nvSpPr>
        <p:spPr>
          <a:xfrm>
            <a:off x="6109790" y="145522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40" name="Овал 39"/>
          <p:cNvSpPr/>
          <p:nvPr/>
        </p:nvSpPr>
        <p:spPr>
          <a:xfrm>
            <a:off x="6197421" y="2046155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41" name="Овал 40"/>
          <p:cNvSpPr/>
          <p:nvPr/>
        </p:nvSpPr>
        <p:spPr>
          <a:xfrm>
            <a:off x="8604448" y="4606268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8507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" y="44624"/>
            <a:ext cx="9061203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Прямая соединительная линия 22"/>
          <p:cNvCxnSpPr/>
          <p:nvPr/>
        </p:nvCxnSpPr>
        <p:spPr>
          <a:xfrm flipV="1">
            <a:off x="6881707" y="3634056"/>
            <a:ext cx="0" cy="144010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499992" y="3151936"/>
            <a:ext cx="0" cy="48212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2118276" y="3640865"/>
            <a:ext cx="4763431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220072" y="3882514"/>
            <a:ext cx="2835316" cy="8523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 при 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наличии</a:t>
            </a:r>
            <a:r>
              <a:rPr lang="ru-RU" sz="1100" dirty="0"/>
              <a:t> оснований для отказа в предоставлении земельного участка, предусмотренных статьей 39.16 Земельного кодекса Российской Федерации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5067495"/>
            <a:ext cx="2736304" cy="10744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подготовка и направление заявителю решения об отказе в предоставлении земельного участка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2118276" y="3640865"/>
            <a:ext cx="0" cy="1512117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10030" y="3882514"/>
            <a:ext cx="3016491" cy="7810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 при </a:t>
            </a: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отсутствии</a:t>
            </a:r>
            <a:r>
              <a:rPr lang="ru-RU" sz="1100" dirty="0"/>
              <a:t> оснований для отказа в предоставлении земельного участка, предусмотренных статьей 39.16 Земельного кодекса Российской Федерации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0123" y="5152982"/>
            <a:ext cx="2736304" cy="10744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подготовка и направление заявителю договора аренды земельного участка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843808" y="764704"/>
            <a:ext cx="6066531" cy="234591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ru-RU" sz="1200" kern="0" dirty="0">
              <a:solidFill>
                <a:sysClr val="window" lastClr="FFFFFF"/>
              </a:solidFill>
              <a:latin typeface="Times New Roman"/>
              <a:ea typeface="Times New Roman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843809" y="1540718"/>
            <a:ext cx="4207132" cy="56768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200" kern="0" dirty="0">
                <a:solidFill>
                  <a:schemeClr val="tx1"/>
                </a:solidFill>
                <a:latin typeface="Times New Roman"/>
                <a:ea typeface="Times New Roman"/>
              </a:rPr>
              <a:t>Направление межведомственных запросов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47081" y="2108398"/>
            <a:ext cx="5541343" cy="88605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200" kern="0" dirty="0">
                <a:solidFill>
                  <a:schemeClr val="tx1"/>
                </a:solidFill>
                <a:latin typeface="Times New Roman"/>
                <a:ea typeface="Times New Roman"/>
              </a:rPr>
              <a:t>Проведение анализа полученных сведений,  установление наличия/отсутствия оснований для отказа в предоставлении земельного участка, предусмотренных статьей 39.16 Земельного кодекса Российской Федерации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35880" y="908720"/>
            <a:ext cx="367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Рассмотрение заявления  о предоставлении </a:t>
            </a:r>
          </a:p>
          <a:p>
            <a:pPr algn="ctr"/>
            <a:r>
              <a:rPr lang="ru-RU" sz="1400" dirty="0"/>
              <a:t>муниципальной услуги</a:t>
            </a: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820602"/>
            <a:ext cx="5064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Овал 47"/>
          <p:cNvSpPr/>
          <p:nvPr/>
        </p:nvSpPr>
        <p:spPr>
          <a:xfrm>
            <a:off x="4327096" y="5513846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1484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" y="44624"/>
            <a:ext cx="9061203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1638" y="980728"/>
            <a:ext cx="8772525" cy="544257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Заявление о предоставлении земельного участка в аренду без проведения торгов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подлежит оформлению в соответствии с требованиями пункта 1 статьи 39.17 Земельного кодекса Российской Федерации с указанием: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 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фамилии, имени, отчества, места жительства заявителя и реквизитов документа, удостоверяющего личность заявителя (для гражданина);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наименования и места нахождения заявителя (для юридического лица), а также государственного регистрационного номера записи о государственной регистрации юридического лица в едином государственном реестре юридических лиц, идентификационного номера налогоплательщика, за исключением случаев, если заявителем является иностранное юридическое лицо;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кадастрового номера испрашиваемого земельного участка;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основания предоставления земельного участка без проведения торгов из числа предусмотренных пунктом 2 статьи 39.6 Земельного кодекса Российской Федерации;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 вида права, на котором заявитель желает приобрести земельный участок, если предоставление земельного участка указанному заявителю допускается на нескольких видах прав (аренда);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цели использования земельного участка;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почтового адреса и (или) адреса электронной почты для связи с заявителем;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 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реквизитов решения об изъятии земельного участка для государственных или муниципальных нужд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 случае, если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земельный участок предоставляется взамен земельного участка, изымаемого для государственных или муниципальных нужд;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реквизитов решения об утверждении документа территориального планирования и (или) проекта планировки территории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 случае, если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земельный участок предоставляется для размещения объектов, предусмотренных этим документом и (или) этим проектом;</a:t>
            </a:r>
          </a:p>
          <a:p>
            <a:pPr marR="0" lvl="0" indent="2667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- реквизитов решения о предварительном согласовании предоставления земельного участка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в случае, если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испрашиваемый земельный участок образовывался или его границы уточнялись на основании данного решения.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3568" y="116632"/>
            <a:ext cx="7920880" cy="5774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Оформление заявления о предоставлении земельного участка в аренду без проведения торгов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510673" y="73189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05822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" y="44624"/>
            <a:ext cx="9061203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1638" y="1196752"/>
            <a:ext cx="8772525" cy="522654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Times New Roman"/>
            </a:endParaRPr>
          </a:p>
          <a:p>
            <a:pPr lvl="0"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rPr>
              <a:t>К заявлению о предоставлении земельного участка в аренду без проведения торгов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rPr>
              <a:t> в соответствии с требованиями пункта </a:t>
            </a:r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2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rPr>
              <a:t> статьи 39.17 Земельного кодекса Российской Федерации </a:t>
            </a:r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прилагаются документы, предусмотренные подпунктами 1 и 4 - 6 пункта 2 статьи 39.15 указанного Кодекса, а именно:</a:t>
            </a:r>
          </a:p>
          <a:p>
            <a:pPr lvl="0" algn="ctr"/>
            <a:endParaRPr lang="ru-RU" sz="1400" kern="0" dirty="0">
              <a:solidFill>
                <a:sysClr val="windowText" lastClr="000000"/>
              </a:solidFill>
              <a:latin typeface="Times New Roman"/>
              <a:ea typeface="Times New Roman"/>
            </a:endParaRPr>
          </a:p>
          <a:p>
            <a:pPr lvl="0" indent="355600" algn="just"/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- документы, подтверждающие право заявителя на приобретение земельного участка без проведения торгов и предусмотренные перечнем, установленным уполномоченным Правительством Российской Федерации федеральным органом исполнительной власти, за исключением документов, которые должны быть представлены в уполномоченный орган в порядке межведомственного информационного взаимодействия;</a:t>
            </a:r>
          </a:p>
          <a:p>
            <a:pPr lvl="0" indent="355600" algn="just"/>
            <a:r>
              <a:rPr lang="ru-RU" sz="1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Перечень документов, подтверждающих право заявителя на приобретение земельного участка без проведения торгов, утвержден приказом </a:t>
            </a:r>
            <a:r>
              <a:rPr lang="ru-RU" sz="1400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Росреестра</a:t>
            </a:r>
            <a:r>
              <a:rPr lang="ru-RU" sz="14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от 02.09.2020 № П/0321</a:t>
            </a:r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.</a:t>
            </a:r>
          </a:p>
          <a:p>
            <a:pPr lvl="0" indent="355600" algn="just"/>
            <a: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Следует отметить, что </a:t>
            </a:r>
            <a:r>
              <a:rPr lang="ru-RU" sz="1400" b="1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пункт 2 статьи 39.6  </a:t>
            </a:r>
            <a: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Земельного кодекса Российской Федерации закрепляет  множество случаев предоставления земельных участков, находящихся в государственной или муниципальной собственности, в аренду без проведения торгов. При этом предусмотренные Перечнем (Приказом </a:t>
            </a:r>
            <a:r>
              <a:rPr lang="ru-RU" sz="1400" kern="0" dirty="0" err="1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Росреестра</a:t>
            </a:r>
            <a: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b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</a:br>
            <a: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от 02.09.2020 № П/0321) документы прилагаются </a:t>
            </a:r>
            <a:r>
              <a:rPr lang="ru-RU" sz="1400" u="sng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в зависимости от указываемого в заявлении основания (случая) предоставления земельного участка без проведения торгов</a:t>
            </a:r>
            <a:r>
              <a:rPr lang="ru-RU" sz="1400" kern="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  <a:p>
            <a:pPr lvl="0" algn="just"/>
            <a:endParaRPr lang="ru-RU" sz="1400" kern="0" dirty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lvl="0" indent="355600" algn="just"/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- документ, подтверждающий полномочия представителя заявителя, в случае, если с заявлением о предварительном согласовании предоставления земельного участка обращается представитель заявителя;</a:t>
            </a:r>
          </a:p>
          <a:p>
            <a:pPr marL="3175" lvl="0" indent="352425" algn="just">
              <a:buFontTx/>
              <a:buChar char="-"/>
            </a:pPr>
            <a:endParaRPr lang="ru-RU" sz="1400" kern="0" dirty="0">
              <a:solidFill>
                <a:sysClr val="windowText" lastClr="000000"/>
              </a:solidFill>
              <a:latin typeface="Times New Roman"/>
              <a:ea typeface="Times New Roman"/>
            </a:endParaRPr>
          </a:p>
          <a:p>
            <a:pPr marL="3175" lvl="0" indent="352425" algn="just"/>
            <a:r>
              <a:rPr lang="ru-RU" sz="14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- заверенный перевод на русский язык документов о государственной регистрации юридического лица в соответствии с законодательством иностранного государства в случае, если заявителем является иностранное юридическое лицо.</a:t>
            </a:r>
          </a:p>
          <a:p>
            <a:pPr lvl="0"/>
            <a:endParaRPr lang="ru-RU" sz="1200" kern="0" dirty="0">
              <a:solidFill>
                <a:sysClr val="windowText" lastClr="000000"/>
              </a:solidFill>
              <a:latin typeface="Times New Roman"/>
              <a:ea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1933" y="145523"/>
            <a:ext cx="8064896" cy="73085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Сбор пакета документов, прилагаемых к заявлению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о предоставлении земельного участка в аренду без проведения торгов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597309" y="113718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76329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0" y="44624"/>
            <a:ext cx="9061203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1638" y="1196752"/>
            <a:ext cx="8772525" cy="525658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200" dirty="0">
              <a:solidFill>
                <a:srgbClr val="000000"/>
              </a:solidFill>
              <a:latin typeface="&amp;quot"/>
            </a:endParaRPr>
          </a:p>
          <a:p>
            <a:pPr indent="355600" algn="just">
              <a:spcAft>
                <a:spcPts val="600"/>
              </a:spcAft>
            </a:pPr>
            <a:r>
              <a:rPr lang="ru-RU" sz="13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Заявления от граждан и юридических лиц по вопросам предоставления земельных участков, находящихся в ведении администрации Чугуевского муниципального округа, без проведения торгов оформляются в адрес администрации Чугуевского муниципального округа и подаются: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ru-RU" sz="13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при личном обращении заявителя непосредственно в администрацию Чугуевского муниципального округа                           ( с. Чугуевка, ул. 50 лет октября, 193, 3 этаж, </a:t>
            </a:r>
            <a:r>
              <a:rPr lang="ru-RU" sz="1300" kern="0" dirty="0" err="1">
                <a:solidFill>
                  <a:sysClr val="windowText" lastClr="000000"/>
                </a:solidFill>
                <a:latin typeface="Times New Roman"/>
                <a:ea typeface="Times New Roman"/>
              </a:rPr>
              <a:t>каб</a:t>
            </a:r>
            <a:r>
              <a:rPr lang="ru-RU" sz="13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. 301);</a:t>
            </a:r>
          </a:p>
          <a:p>
            <a:pPr marL="177800" lvl="0" indent="-177800"/>
            <a:r>
              <a:rPr lang="ru-RU" sz="1300" kern="0" dirty="0">
                <a:solidFill>
                  <a:sysClr val="windowText" lastClr="000000"/>
                </a:solidFill>
                <a:latin typeface="Times New Roman"/>
                <a:ea typeface="Times New Roman"/>
              </a:rPr>
              <a:t>-   с использованием федеральной государственной информационной системы «Единый портал государственных и муниципальных услуг (функций)» (www.gosuslugi.ru) и (или) региональной государственной информационной системы «Региональный портал государственных и муниципальных услуг» (функций) (https://pu.primorsky.ru).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10" y="173193"/>
            <a:ext cx="8298779" cy="6818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Подача </a:t>
            </a:r>
            <a:r>
              <a:rPr lang="ru-RU" sz="1400" kern="0" dirty="0">
                <a:solidFill>
                  <a:schemeClr val="tx1"/>
                </a:solidFill>
                <a:latin typeface="Times New Roman"/>
                <a:ea typeface="Times New Roman"/>
              </a:rPr>
              <a:t>заявления о предоставлении земельного участка в аренду без проведения торгов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и прилагаемых к нему документов</a:t>
            </a:r>
            <a:r>
              <a:rPr kumimoji="0" lang="ru-RU" sz="14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</a:rPr>
              <a:t>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Times New Roman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28510" y="140526"/>
            <a:ext cx="345789" cy="35271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4920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916</Words>
  <Application>Microsoft Office PowerPoint</Application>
  <PresentationFormat>Экран (4:3)</PresentationFormat>
  <Paragraphs>69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&amp;quot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 Олеговна Синицкая</dc:creator>
  <cp:lastModifiedBy>Petrishina</cp:lastModifiedBy>
  <cp:revision>19</cp:revision>
  <dcterms:created xsi:type="dcterms:W3CDTF">2022-04-14T05:37:17Z</dcterms:created>
  <dcterms:modified xsi:type="dcterms:W3CDTF">2022-04-29T02:57:43Z</dcterms:modified>
</cp:coreProperties>
</file>